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4" autoAdjust="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3719B5-F83A-4CBF-8B0E-8510B8D7291E}"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7761D-5ECD-4EEB-9408-3C2002AC03D3}" type="slidenum">
              <a:rPr lang="en-GB" smtClean="0"/>
              <a:t>‹#›</a:t>
            </a:fld>
            <a:endParaRPr lang="en-GB"/>
          </a:p>
        </p:txBody>
      </p:sp>
    </p:spTree>
    <p:extLst>
      <p:ext uri="{BB962C8B-B14F-4D97-AF65-F5344CB8AC3E}">
        <p14:creationId xmlns:p14="http://schemas.microsoft.com/office/powerpoint/2010/main" val="210752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3719B5-F83A-4CBF-8B0E-8510B8D7291E}"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7761D-5ECD-4EEB-9408-3C2002AC03D3}" type="slidenum">
              <a:rPr lang="en-GB" smtClean="0"/>
              <a:t>‹#›</a:t>
            </a:fld>
            <a:endParaRPr lang="en-GB"/>
          </a:p>
        </p:txBody>
      </p:sp>
    </p:spTree>
    <p:extLst>
      <p:ext uri="{BB962C8B-B14F-4D97-AF65-F5344CB8AC3E}">
        <p14:creationId xmlns:p14="http://schemas.microsoft.com/office/powerpoint/2010/main" val="82598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3719B5-F83A-4CBF-8B0E-8510B8D7291E}"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7761D-5ECD-4EEB-9408-3C2002AC03D3}" type="slidenum">
              <a:rPr lang="en-GB" smtClean="0"/>
              <a:t>‹#›</a:t>
            </a:fld>
            <a:endParaRPr lang="en-GB"/>
          </a:p>
        </p:txBody>
      </p:sp>
    </p:spTree>
    <p:extLst>
      <p:ext uri="{BB962C8B-B14F-4D97-AF65-F5344CB8AC3E}">
        <p14:creationId xmlns:p14="http://schemas.microsoft.com/office/powerpoint/2010/main" val="257287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3719B5-F83A-4CBF-8B0E-8510B8D7291E}"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7761D-5ECD-4EEB-9408-3C2002AC03D3}" type="slidenum">
              <a:rPr lang="en-GB" smtClean="0"/>
              <a:t>‹#›</a:t>
            </a:fld>
            <a:endParaRPr lang="en-GB"/>
          </a:p>
        </p:txBody>
      </p:sp>
    </p:spTree>
    <p:extLst>
      <p:ext uri="{BB962C8B-B14F-4D97-AF65-F5344CB8AC3E}">
        <p14:creationId xmlns:p14="http://schemas.microsoft.com/office/powerpoint/2010/main" val="203060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3719B5-F83A-4CBF-8B0E-8510B8D7291E}" type="datetimeFigureOut">
              <a:rPr lang="en-GB" smtClean="0"/>
              <a:t>06/01/2022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7761D-5ECD-4EEB-9408-3C2002AC03D3}" type="slidenum">
              <a:rPr lang="en-GB" smtClean="0"/>
              <a:t>‹#›</a:t>
            </a:fld>
            <a:endParaRPr lang="en-GB"/>
          </a:p>
        </p:txBody>
      </p:sp>
    </p:spTree>
    <p:extLst>
      <p:ext uri="{BB962C8B-B14F-4D97-AF65-F5344CB8AC3E}">
        <p14:creationId xmlns:p14="http://schemas.microsoft.com/office/powerpoint/2010/main" val="248869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3719B5-F83A-4CBF-8B0E-8510B8D7291E}" type="datetimeFigureOut">
              <a:rPr lang="en-GB" smtClean="0"/>
              <a:t>06/01/2022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47761D-5ECD-4EEB-9408-3C2002AC03D3}" type="slidenum">
              <a:rPr lang="en-GB" smtClean="0"/>
              <a:t>‹#›</a:t>
            </a:fld>
            <a:endParaRPr lang="en-GB"/>
          </a:p>
        </p:txBody>
      </p:sp>
    </p:spTree>
    <p:extLst>
      <p:ext uri="{BB962C8B-B14F-4D97-AF65-F5344CB8AC3E}">
        <p14:creationId xmlns:p14="http://schemas.microsoft.com/office/powerpoint/2010/main" val="412418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3719B5-F83A-4CBF-8B0E-8510B8D7291E}" type="datetimeFigureOut">
              <a:rPr lang="en-GB" smtClean="0"/>
              <a:t>06/01/2022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47761D-5ECD-4EEB-9408-3C2002AC03D3}" type="slidenum">
              <a:rPr lang="en-GB" smtClean="0"/>
              <a:t>‹#›</a:t>
            </a:fld>
            <a:endParaRPr lang="en-GB"/>
          </a:p>
        </p:txBody>
      </p:sp>
    </p:spTree>
    <p:extLst>
      <p:ext uri="{BB962C8B-B14F-4D97-AF65-F5344CB8AC3E}">
        <p14:creationId xmlns:p14="http://schemas.microsoft.com/office/powerpoint/2010/main" val="152254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3719B5-F83A-4CBF-8B0E-8510B8D7291E}" type="datetimeFigureOut">
              <a:rPr lang="en-GB" smtClean="0"/>
              <a:t>06/01/2022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47761D-5ECD-4EEB-9408-3C2002AC03D3}" type="slidenum">
              <a:rPr lang="en-GB" smtClean="0"/>
              <a:t>‹#›</a:t>
            </a:fld>
            <a:endParaRPr lang="en-GB"/>
          </a:p>
        </p:txBody>
      </p:sp>
    </p:spTree>
    <p:extLst>
      <p:ext uri="{BB962C8B-B14F-4D97-AF65-F5344CB8AC3E}">
        <p14:creationId xmlns:p14="http://schemas.microsoft.com/office/powerpoint/2010/main" val="43095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719B5-F83A-4CBF-8B0E-8510B8D7291E}" type="datetimeFigureOut">
              <a:rPr lang="en-GB" smtClean="0"/>
              <a:t>06/01/2022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47761D-5ECD-4EEB-9408-3C2002AC03D3}" type="slidenum">
              <a:rPr lang="en-GB" smtClean="0"/>
              <a:t>‹#›</a:t>
            </a:fld>
            <a:endParaRPr lang="en-GB"/>
          </a:p>
        </p:txBody>
      </p:sp>
    </p:spTree>
    <p:extLst>
      <p:ext uri="{BB962C8B-B14F-4D97-AF65-F5344CB8AC3E}">
        <p14:creationId xmlns:p14="http://schemas.microsoft.com/office/powerpoint/2010/main" val="215906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3719B5-F83A-4CBF-8B0E-8510B8D7291E}" type="datetimeFigureOut">
              <a:rPr lang="en-GB" smtClean="0"/>
              <a:t>06/01/2022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47761D-5ECD-4EEB-9408-3C2002AC03D3}" type="slidenum">
              <a:rPr lang="en-GB" smtClean="0"/>
              <a:t>‹#›</a:t>
            </a:fld>
            <a:endParaRPr lang="en-GB"/>
          </a:p>
        </p:txBody>
      </p:sp>
    </p:spTree>
    <p:extLst>
      <p:ext uri="{BB962C8B-B14F-4D97-AF65-F5344CB8AC3E}">
        <p14:creationId xmlns:p14="http://schemas.microsoft.com/office/powerpoint/2010/main" val="100069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3719B5-F83A-4CBF-8B0E-8510B8D7291E}" type="datetimeFigureOut">
              <a:rPr lang="en-GB" smtClean="0"/>
              <a:t>06/01/2022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47761D-5ECD-4EEB-9408-3C2002AC03D3}" type="slidenum">
              <a:rPr lang="en-GB" smtClean="0"/>
              <a:t>‹#›</a:t>
            </a:fld>
            <a:endParaRPr lang="en-GB"/>
          </a:p>
        </p:txBody>
      </p:sp>
    </p:spTree>
    <p:extLst>
      <p:ext uri="{BB962C8B-B14F-4D97-AF65-F5344CB8AC3E}">
        <p14:creationId xmlns:p14="http://schemas.microsoft.com/office/powerpoint/2010/main" val="118084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719B5-F83A-4CBF-8B0E-8510B8D7291E}" type="datetimeFigureOut">
              <a:rPr lang="en-GB" smtClean="0"/>
              <a:t>06/01/2022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7761D-5ECD-4EEB-9408-3C2002AC03D3}" type="slidenum">
              <a:rPr lang="en-GB" smtClean="0"/>
              <a:t>‹#›</a:t>
            </a:fld>
            <a:endParaRPr lang="en-GB"/>
          </a:p>
        </p:txBody>
      </p:sp>
    </p:spTree>
    <p:extLst>
      <p:ext uri="{BB962C8B-B14F-4D97-AF65-F5344CB8AC3E}">
        <p14:creationId xmlns:p14="http://schemas.microsoft.com/office/powerpoint/2010/main" val="2887381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bassetlawsgo@retfordoaks-ac.org.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mailto:bassetlawsgo@retfordoaks-ac.org.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0.png"/><Relationship Id="rId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8.png"/><Relationship Id="rId10" Type="http://schemas.openxmlformats.org/officeDocument/2006/relationships/image" Target="../media/image21.emf"/><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4.png"/><Relationship Id="rId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0"/>
            <a:chOff x="0" y="0"/>
            <a:chExt cx="12192000" cy="68580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344959" y="5768837"/>
              <a:ext cx="866163" cy="833975"/>
            </a:xfrm>
            <a:prstGeom prst="rect">
              <a:avLst/>
            </a:prstGeom>
          </p:spPr>
        </p:pic>
      </p:grpSp>
      <p:pic>
        <p:nvPicPr>
          <p:cNvPr id="7" name="Picture 6"/>
          <p:cNvPicPr>
            <a:picLocks noChangeAspect="1"/>
          </p:cNvPicPr>
          <p:nvPr/>
        </p:nvPicPr>
        <p:blipFill>
          <a:blip r:embed="rId4"/>
          <a:stretch>
            <a:fillRect/>
          </a:stretch>
        </p:blipFill>
        <p:spPr>
          <a:xfrm>
            <a:off x="4800824" y="255500"/>
            <a:ext cx="2380146" cy="2296337"/>
          </a:xfrm>
          <a:prstGeom prst="rect">
            <a:avLst/>
          </a:prstGeom>
        </p:spPr>
      </p:pic>
      <p:sp>
        <p:nvSpPr>
          <p:cNvPr id="8" name="Rectangle 7"/>
          <p:cNvSpPr/>
          <p:nvPr/>
        </p:nvSpPr>
        <p:spPr>
          <a:xfrm>
            <a:off x="1427094" y="2551837"/>
            <a:ext cx="9337813"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damsky SF" pitchFamily="2" charset="0"/>
              </a:rPr>
              <a:t>Virtual </a:t>
            </a:r>
            <a:r>
              <a:rPr lang="en-US" sz="5400" dirty="0">
                <a:ln w="0"/>
                <a:effectLst>
                  <a:outerShdw blurRad="38100" dist="19050" dir="2700000" algn="tl" rotWithShape="0">
                    <a:schemeClr val="dk1">
                      <a:alpha val="40000"/>
                    </a:schemeClr>
                  </a:outerShdw>
                </a:effectLst>
                <a:latin typeface="Adamsky SF" pitchFamily="2" charset="0"/>
              </a:rPr>
              <a:t>Striking</a:t>
            </a:r>
            <a:r>
              <a:rPr lang="en-US" sz="5400" b="0" cap="none" spc="0" dirty="0">
                <a:ln w="0"/>
                <a:solidFill>
                  <a:schemeClr val="tx1"/>
                </a:solidFill>
                <a:effectLst>
                  <a:outerShdw blurRad="38100" dist="19050" dir="2700000" algn="tl" rotWithShape="0">
                    <a:schemeClr val="dk1">
                      <a:alpha val="40000"/>
                    </a:schemeClr>
                  </a:outerShdw>
                </a:effectLst>
                <a:latin typeface="Adamsky SF" pitchFamily="2" charset="0"/>
              </a:rPr>
              <a:t> Competition</a:t>
            </a:r>
          </a:p>
          <a:p>
            <a:pPr algn="ctr"/>
            <a:r>
              <a:rPr lang="en-US" sz="5400" dirty="0">
                <a:ln w="0"/>
                <a:effectLst>
                  <a:outerShdw blurRad="38100" dist="19050" dir="2700000" algn="tl" rotWithShape="0">
                    <a:schemeClr val="dk1">
                      <a:alpha val="40000"/>
                    </a:schemeClr>
                  </a:outerShdw>
                </a:effectLst>
                <a:latin typeface="Adamsky SF" pitchFamily="2" charset="0"/>
              </a:rPr>
              <a:t>2021/2022</a:t>
            </a:r>
            <a:endParaRPr lang="en-US" sz="5400" b="0" cap="none" spc="0" dirty="0">
              <a:ln w="0"/>
              <a:solidFill>
                <a:schemeClr val="tx1"/>
              </a:solidFill>
              <a:effectLst>
                <a:outerShdw blurRad="38100" dist="19050" dir="2700000" algn="tl" rotWithShape="0">
                  <a:schemeClr val="dk1">
                    <a:alpha val="40000"/>
                  </a:schemeClr>
                </a:outerShdw>
              </a:effectLst>
              <a:latin typeface="Adamsky SF" pitchFamily="2" charset="0"/>
            </a:endParaRPr>
          </a:p>
        </p:txBody>
      </p:sp>
      <p:sp>
        <p:nvSpPr>
          <p:cNvPr id="9" name="TextBox 8"/>
          <p:cNvSpPr txBox="1"/>
          <p:nvPr/>
        </p:nvSpPr>
        <p:spPr>
          <a:xfrm>
            <a:off x="2165131" y="4272677"/>
            <a:ext cx="7651531" cy="584775"/>
          </a:xfrm>
          <a:prstGeom prst="rect">
            <a:avLst/>
          </a:prstGeom>
          <a:noFill/>
        </p:spPr>
        <p:txBody>
          <a:bodyPr wrap="square" rtlCol="0">
            <a:spAutoFit/>
          </a:bodyPr>
          <a:lstStyle/>
          <a:p>
            <a:pPr algn="ctr"/>
            <a:r>
              <a:rPr lang="en-GB" sz="1600" dirty="0"/>
              <a:t>Please submit your results to Kate Voice (SGO) at </a:t>
            </a:r>
            <a:r>
              <a:rPr lang="en-GB" sz="1600" dirty="0">
                <a:hlinkClick r:id="rId5"/>
              </a:rPr>
              <a:t>bassetlawsgo@retfordoaks-ac.org.uk</a:t>
            </a:r>
            <a:endParaRPr lang="en-GB" sz="1600" dirty="0"/>
          </a:p>
          <a:p>
            <a:pPr algn="ctr"/>
            <a:r>
              <a:rPr lang="en-GB" sz="1600" dirty="0"/>
              <a:t>Deadline to enter results- </a:t>
            </a:r>
          </a:p>
        </p:txBody>
      </p:sp>
    </p:spTree>
    <p:extLst>
      <p:ext uri="{BB962C8B-B14F-4D97-AF65-F5344CB8AC3E}">
        <p14:creationId xmlns:p14="http://schemas.microsoft.com/office/powerpoint/2010/main" val="39217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685859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81720737"/>
              </p:ext>
            </p:extLst>
          </p:nvPr>
        </p:nvGraphicFramePr>
        <p:xfrm>
          <a:off x="7865241" y="341295"/>
          <a:ext cx="3580523" cy="4840304"/>
        </p:xfrm>
        <a:graphic>
          <a:graphicData uri="http://schemas.openxmlformats.org/drawingml/2006/table">
            <a:tbl>
              <a:tblPr firstRow="1" bandRow="1">
                <a:tableStyleId>{5940675A-B579-460E-94D1-54222C63F5DA}</a:tableStyleId>
              </a:tblPr>
              <a:tblGrid>
                <a:gridCol w="860463">
                  <a:extLst>
                    <a:ext uri="{9D8B030D-6E8A-4147-A177-3AD203B41FA5}">
                      <a16:colId xmlns:a16="http://schemas.microsoft.com/office/drawing/2014/main" val="2718321503"/>
                    </a:ext>
                  </a:extLst>
                </a:gridCol>
                <a:gridCol w="682681">
                  <a:extLst>
                    <a:ext uri="{9D8B030D-6E8A-4147-A177-3AD203B41FA5}">
                      <a16:colId xmlns:a16="http://schemas.microsoft.com/office/drawing/2014/main" val="2456232601"/>
                    </a:ext>
                  </a:extLst>
                </a:gridCol>
                <a:gridCol w="725348">
                  <a:extLst>
                    <a:ext uri="{9D8B030D-6E8A-4147-A177-3AD203B41FA5}">
                      <a16:colId xmlns:a16="http://schemas.microsoft.com/office/drawing/2014/main" val="556952265"/>
                    </a:ext>
                  </a:extLst>
                </a:gridCol>
                <a:gridCol w="714682">
                  <a:extLst>
                    <a:ext uri="{9D8B030D-6E8A-4147-A177-3AD203B41FA5}">
                      <a16:colId xmlns:a16="http://schemas.microsoft.com/office/drawing/2014/main" val="4155622981"/>
                    </a:ext>
                  </a:extLst>
                </a:gridCol>
                <a:gridCol w="597349">
                  <a:extLst>
                    <a:ext uri="{9D8B030D-6E8A-4147-A177-3AD203B41FA5}">
                      <a16:colId xmlns:a16="http://schemas.microsoft.com/office/drawing/2014/main" val="831125904"/>
                    </a:ext>
                  </a:extLst>
                </a:gridCol>
              </a:tblGrid>
              <a:tr h="691472">
                <a:tc gridSpan="5">
                  <a:txBody>
                    <a:bodyPr/>
                    <a:lstStyle/>
                    <a:p>
                      <a:r>
                        <a:rPr lang="en-GB" dirty="0">
                          <a:latin typeface="Adamsky SF" pitchFamily="2" charset="0"/>
                        </a:rPr>
                        <a:t>Student Scorecard</a:t>
                      </a:r>
                    </a:p>
                    <a:p>
                      <a:r>
                        <a:rPr lang="en-GB" dirty="0">
                          <a:latin typeface="Adamsky SF" pitchFamily="2" charset="0"/>
                        </a:rPr>
                        <a:t>Name-</a:t>
                      </a:r>
                    </a:p>
                  </a:txBody>
                  <a:tcPr>
                    <a:solidFill>
                      <a:srgbClr val="CC66FF"/>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548593553"/>
                  </a:ext>
                </a:extLst>
              </a:tr>
              <a:tr h="691472">
                <a:tc>
                  <a:txBody>
                    <a:bodyPr/>
                    <a:lstStyle/>
                    <a:p>
                      <a:pPr algn="ctr"/>
                      <a:r>
                        <a:rPr lang="en-GB" sz="1000" b="1" dirty="0"/>
                        <a:t>Challenge</a:t>
                      </a:r>
                    </a:p>
                  </a:txBody>
                  <a:tcPr/>
                </a:tc>
                <a:tc>
                  <a:txBody>
                    <a:bodyPr/>
                    <a:lstStyle/>
                    <a:p>
                      <a:pPr algn="ctr"/>
                      <a:r>
                        <a:rPr lang="en-GB" sz="1000" b="1" dirty="0"/>
                        <a:t>Attempt 1</a:t>
                      </a:r>
                    </a:p>
                  </a:txBody>
                  <a:tcPr/>
                </a:tc>
                <a:tc>
                  <a:txBody>
                    <a:bodyPr/>
                    <a:lstStyle/>
                    <a:p>
                      <a:pPr algn="ctr"/>
                      <a:r>
                        <a:rPr lang="en-GB" sz="1000" b="1" dirty="0"/>
                        <a:t>Attempt 2</a:t>
                      </a:r>
                    </a:p>
                  </a:txBody>
                  <a:tcPr/>
                </a:tc>
                <a:tc>
                  <a:txBody>
                    <a:bodyPr/>
                    <a:lstStyle/>
                    <a:p>
                      <a:pPr algn="ctr"/>
                      <a:r>
                        <a:rPr lang="en-GB" sz="1000" b="1" dirty="0"/>
                        <a:t>Attempt</a:t>
                      </a:r>
                      <a:r>
                        <a:rPr lang="en-GB" sz="1000" b="1" baseline="0" dirty="0"/>
                        <a:t> 3</a:t>
                      </a:r>
                      <a:endParaRPr lang="en-GB" sz="1000" b="1" dirty="0"/>
                    </a:p>
                  </a:txBody>
                  <a:tcPr/>
                </a:tc>
                <a:tc>
                  <a:txBody>
                    <a:bodyPr/>
                    <a:lstStyle/>
                    <a:p>
                      <a:pPr algn="ctr"/>
                      <a:r>
                        <a:rPr lang="en-GB" sz="1000" b="1" dirty="0"/>
                        <a:t>Best Score</a:t>
                      </a:r>
                    </a:p>
                  </a:txBody>
                  <a:tcPr/>
                </a:tc>
                <a:extLst>
                  <a:ext uri="{0D108BD9-81ED-4DB2-BD59-A6C34878D82A}">
                    <a16:rowId xmlns:a16="http://schemas.microsoft.com/office/drawing/2014/main" val="249874984"/>
                  </a:ext>
                </a:extLst>
              </a:tr>
              <a:tr h="691472">
                <a:tc>
                  <a:txBody>
                    <a:bodyPr/>
                    <a:lstStyle/>
                    <a:p>
                      <a:pPr algn="ctr"/>
                      <a:r>
                        <a:rPr lang="en-GB" sz="1000" b="1" dirty="0"/>
                        <a:t>Tennis Tap Ups</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3350430763"/>
                  </a:ext>
                </a:extLst>
              </a:tr>
              <a:tr h="691472">
                <a:tc>
                  <a:txBody>
                    <a:bodyPr/>
                    <a:lstStyle/>
                    <a:p>
                      <a:pPr algn="ctr"/>
                      <a:r>
                        <a:rPr lang="en-GB" sz="1000" b="1" dirty="0"/>
                        <a:t>Pick</a:t>
                      </a:r>
                      <a:r>
                        <a:rPr lang="en-GB" sz="1000" b="1" baseline="0" dirty="0"/>
                        <a:t> up and Throw</a:t>
                      </a:r>
                      <a:endParaRPr lang="en-GB" sz="1000" b="1"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2571511682"/>
                  </a:ext>
                </a:extLst>
              </a:tr>
              <a:tr h="691472">
                <a:tc>
                  <a:txBody>
                    <a:bodyPr/>
                    <a:lstStyle/>
                    <a:p>
                      <a:pPr algn="ctr"/>
                      <a:r>
                        <a:rPr lang="en-GB" sz="1000" b="1" dirty="0"/>
                        <a:t>Table Target</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893607120"/>
                  </a:ext>
                </a:extLst>
              </a:tr>
              <a:tr h="691472">
                <a:tc>
                  <a:txBody>
                    <a:bodyPr/>
                    <a:lstStyle/>
                    <a:p>
                      <a:pPr algn="ctr"/>
                      <a:r>
                        <a:rPr lang="en-GB" sz="1000" b="1" dirty="0"/>
                        <a:t>Batting for </a:t>
                      </a:r>
                      <a:r>
                        <a:rPr lang="en-GB" sz="1000" b="1" dirty="0" err="1"/>
                        <a:t>Rounders</a:t>
                      </a:r>
                      <a:endParaRPr lang="en-GB" sz="1000" b="1" dirty="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3440042790"/>
                  </a:ext>
                </a:extLst>
              </a:tr>
              <a:tr h="691472">
                <a:tc>
                  <a:txBody>
                    <a:bodyPr/>
                    <a:lstStyle/>
                    <a:p>
                      <a:pPr algn="ctr"/>
                      <a:r>
                        <a:rPr lang="en-GB" sz="1000" b="1" dirty="0"/>
                        <a:t>Hit the Wicket</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2103894814"/>
                  </a:ext>
                </a:extLst>
              </a:tr>
            </a:tbl>
          </a:graphicData>
        </a:graphic>
      </p:graphicFrame>
      <p:pic>
        <p:nvPicPr>
          <p:cNvPr id="6" name="Picture 5"/>
          <p:cNvPicPr>
            <a:picLocks noChangeAspect="1"/>
          </p:cNvPicPr>
          <p:nvPr/>
        </p:nvPicPr>
        <p:blipFill>
          <a:blip r:embed="rId3"/>
          <a:stretch>
            <a:fillRect/>
          </a:stretch>
        </p:blipFill>
        <p:spPr>
          <a:xfrm>
            <a:off x="343856" y="122012"/>
            <a:ext cx="1442902" cy="1461979"/>
          </a:xfrm>
          <a:prstGeom prst="rect">
            <a:avLst/>
          </a:prstGeom>
        </p:spPr>
      </p:pic>
      <p:sp>
        <p:nvSpPr>
          <p:cNvPr id="7" name="Rectangle 6"/>
          <p:cNvSpPr/>
          <p:nvPr/>
        </p:nvSpPr>
        <p:spPr>
          <a:xfrm>
            <a:off x="1786758" y="341295"/>
            <a:ext cx="3833102" cy="584775"/>
          </a:xfrm>
          <a:prstGeom prst="rect">
            <a:avLst/>
          </a:prstGeom>
          <a:noFill/>
        </p:spPr>
        <p:txBody>
          <a:bodyPr wrap="none" lIns="91440" tIns="45720" rIns="91440" bIns="45720">
            <a:spAutoFit/>
          </a:bodyPr>
          <a:lstStyle/>
          <a:p>
            <a:pPr algn="ctr"/>
            <a:r>
              <a:rPr lang="en-US" sz="3200" b="0" cap="none" spc="0" dirty="0">
                <a:ln w="0"/>
                <a:solidFill>
                  <a:srgbClr val="FFC000"/>
                </a:solidFill>
                <a:effectLst>
                  <a:outerShdw blurRad="38100" dist="19050" dir="2700000" algn="tl" rotWithShape="0">
                    <a:schemeClr val="dk1">
                      <a:alpha val="40000"/>
                    </a:schemeClr>
                  </a:outerShdw>
                </a:effectLst>
                <a:latin typeface="Adamsky SF" pitchFamily="2" charset="0"/>
              </a:rPr>
              <a:t>Submitting Scores</a:t>
            </a:r>
          </a:p>
        </p:txBody>
      </p:sp>
      <p:sp>
        <p:nvSpPr>
          <p:cNvPr id="8" name="Rounded Rectangle 7"/>
          <p:cNvSpPr/>
          <p:nvPr/>
        </p:nvSpPr>
        <p:spPr>
          <a:xfrm>
            <a:off x="2347474" y="926070"/>
            <a:ext cx="2711669" cy="357352"/>
          </a:xfrm>
          <a:prstGeom prst="roundRect">
            <a:avLst/>
          </a:prstGeom>
          <a:solidFill>
            <a:srgbClr val="FFFF66"/>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damsky SF" pitchFamily="2" charset="0"/>
              </a:rPr>
              <a:t>Step by Step Guide</a:t>
            </a:r>
          </a:p>
        </p:txBody>
      </p:sp>
      <p:sp>
        <p:nvSpPr>
          <p:cNvPr id="9" name="TextBox 8"/>
          <p:cNvSpPr txBox="1"/>
          <p:nvPr/>
        </p:nvSpPr>
        <p:spPr>
          <a:xfrm>
            <a:off x="420414" y="1807779"/>
            <a:ext cx="7199586" cy="3323987"/>
          </a:xfrm>
          <a:prstGeom prst="rect">
            <a:avLst/>
          </a:prstGeom>
          <a:noFill/>
        </p:spPr>
        <p:txBody>
          <a:bodyPr wrap="square" rtlCol="0">
            <a:spAutoFit/>
          </a:bodyPr>
          <a:lstStyle/>
          <a:p>
            <a:r>
              <a:rPr lang="en-GB" sz="1400" dirty="0">
                <a:latin typeface="Adamsky SF" pitchFamily="2" charset="0"/>
              </a:rPr>
              <a:t>Step 1- Give each student an individual scorecard and get them to record the data as they complete the challenges</a:t>
            </a:r>
          </a:p>
          <a:p>
            <a:endParaRPr lang="en-GB" sz="1400" dirty="0">
              <a:latin typeface="Adamsky SF" pitchFamily="2" charset="0"/>
            </a:endParaRPr>
          </a:p>
          <a:p>
            <a:r>
              <a:rPr lang="en-GB" sz="1400" dirty="0">
                <a:latin typeface="Adamsky SF" pitchFamily="2" charset="0"/>
              </a:rPr>
              <a:t>Step 2- Collect all the student scorecards and enter the best score for each challenge onto the class spreadsheet</a:t>
            </a:r>
          </a:p>
          <a:p>
            <a:endParaRPr lang="en-GB" sz="1400" dirty="0">
              <a:latin typeface="Adamsky SF" pitchFamily="2" charset="0"/>
            </a:endParaRPr>
          </a:p>
          <a:p>
            <a:r>
              <a:rPr lang="en-GB" sz="1400" dirty="0">
                <a:latin typeface="Adamsky SF" pitchFamily="2" charset="0"/>
              </a:rPr>
              <a:t>Step 3- At the bottom of the class score sheet enter the number of participants and the total class score. This will give your class an average score.</a:t>
            </a:r>
          </a:p>
          <a:p>
            <a:endParaRPr lang="en-GB" sz="1400" dirty="0">
              <a:latin typeface="Adamsky SF" pitchFamily="2" charset="0"/>
            </a:endParaRPr>
          </a:p>
          <a:p>
            <a:r>
              <a:rPr lang="en-GB" sz="1400" dirty="0">
                <a:latin typeface="Adamsky SF" pitchFamily="2" charset="0"/>
              </a:rPr>
              <a:t>Step 4- Collate all the average for each class onto the school summary sheet and submit this to </a:t>
            </a:r>
            <a:r>
              <a:rPr lang="en-GB" sz="1400" dirty="0">
                <a:hlinkClick r:id="rId4"/>
              </a:rPr>
              <a:t>bassetlawsgo@retfordoaks-ac.org.uk</a:t>
            </a:r>
            <a:r>
              <a:rPr lang="en-GB" sz="1400" dirty="0">
                <a:latin typeface="Adamsky SF" pitchFamily="2" charset="0"/>
              </a:rPr>
              <a:t> before the deadline</a:t>
            </a:r>
          </a:p>
          <a:p>
            <a:endParaRPr lang="en-GB" sz="1400" dirty="0">
              <a:latin typeface="Adamsky SF" pitchFamily="2" charset="0"/>
            </a:endParaRPr>
          </a:p>
          <a:p>
            <a:r>
              <a:rPr lang="en-GB" sz="1400" dirty="0">
                <a:latin typeface="Adamsky SF" pitchFamily="2" charset="0"/>
              </a:rPr>
              <a:t>Step 5- The Bassetlaw SGO will then collate the scores and will identify the top 3 placing schools for each year group. These schools/classes will receive a certificate as will any individuals who take part.</a:t>
            </a:r>
          </a:p>
        </p:txBody>
      </p:sp>
    </p:spTree>
    <p:extLst>
      <p:ext uri="{BB962C8B-B14F-4D97-AF65-F5344CB8AC3E}">
        <p14:creationId xmlns:p14="http://schemas.microsoft.com/office/powerpoint/2010/main" val="37463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62534447"/>
              </p:ext>
            </p:extLst>
          </p:nvPr>
        </p:nvGraphicFramePr>
        <p:xfrm>
          <a:off x="203200" y="162619"/>
          <a:ext cx="3580523" cy="4840304"/>
        </p:xfrm>
        <a:graphic>
          <a:graphicData uri="http://schemas.openxmlformats.org/drawingml/2006/table">
            <a:tbl>
              <a:tblPr firstRow="1" bandRow="1">
                <a:tableStyleId>{5940675A-B579-460E-94D1-54222C63F5DA}</a:tableStyleId>
              </a:tblPr>
              <a:tblGrid>
                <a:gridCol w="860463">
                  <a:extLst>
                    <a:ext uri="{9D8B030D-6E8A-4147-A177-3AD203B41FA5}">
                      <a16:colId xmlns:a16="http://schemas.microsoft.com/office/drawing/2014/main" val="2718321503"/>
                    </a:ext>
                  </a:extLst>
                </a:gridCol>
                <a:gridCol w="682681">
                  <a:extLst>
                    <a:ext uri="{9D8B030D-6E8A-4147-A177-3AD203B41FA5}">
                      <a16:colId xmlns:a16="http://schemas.microsoft.com/office/drawing/2014/main" val="2456232601"/>
                    </a:ext>
                  </a:extLst>
                </a:gridCol>
                <a:gridCol w="725348">
                  <a:extLst>
                    <a:ext uri="{9D8B030D-6E8A-4147-A177-3AD203B41FA5}">
                      <a16:colId xmlns:a16="http://schemas.microsoft.com/office/drawing/2014/main" val="556952265"/>
                    </a:ext>
                  </a:extLst>
                </a:gridCol>
                <a:gridCol w="714682">
                  <a:extLst>
                    <a:ext uri="{9D8B030D-6E8A-4147-A177-3AD203B41FA5}">
                      <a16:colId xmlns:a16="http://schemas.microsoft.com/office/drawing/2014/main" val="4155622981"/>
                    </a:ext>
                  </a:extLst>
                </a:gridCol>
                <a:gridCol w="597349">
                  <a:extLst>
                    <a:ext uri="{9D8B030D-6E8A-4147-A177-3AD203B41FA5}">
                      <a16:colId xmlns:a16="http://schemas.microsoft.com/office/drawing/2014/main" val="831125904"/>
                    </a:ext>
                  </a:extLst>
                </a:gridCol>
              </a:tblGrid>
              <a:tr h="691472">
                <a:tc gridSpan="5">
                  <a:txBody>
                    <a:bodyPr/>
                    <a:lstStyle/>
                    <a:p>
                      <a:r>
                        <a:rPr lang="en-GB" dirty="0">
                          <a:latin typeface="Adamsky SF" pitchFamily="2" charset="0"/>
                        </a:rPr>
                        <a:t>Student Scorecard</a:t>
                      </a:r>
                    </a:p>
                    <a:p>
                      <a:r>
                        <a:rPr lang="en-GB" dirty="0">
                          <a:latin typeface="Adamsky SF" pitchFamily="2" charset="0"/>
                        </a:rPr>
                        <a:t>Name-</a:t>
                      </a:r>
                    </a:p>
                  </a:txBody>
                  <a:tcPr>
                    <a:solidFill>
                      <a:srgbClr val="CC66FF"/>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548593553"/>
                  </a:ext>
                </a:extLst>
              </a:tr>
              <a:tr h="691472">
                <a:tc>
                  <a:txBody>
                    <a:bodyPr/>
                    <a:lstStyle/>
                    <a:p>
                      <a:pPr algn="ctr"/>
                      <a:r>
                        <a:rPr lang="en-GB" sz="1000" b="1" dirty="0"/>
                        <a:t>Challenge</a:t>
                      </a:r>
                    </a:p>
                  </a:txBody>
                  <a:tcPr/>
                </a:tc>
                <a:tc>
                  <a:txBody>
                    <a:bodyPr/>
                    <a:lstStyle/>
                    <a:p>
                      <a:pPr algn="ctr"/>
                      <a:r>
                        <a:rPr lang="en-GB" sz="1000" b="1" dirty="0"/>
                        <a:t>Attempt 1</a:t>
                      </a:r>
                    </a:p>
                  </a:txBody>
                  <a:tcPr/>
                </a:tc>
                <a:tc>
                  <a:txBody>
                    <a:bodyPr/>
                    <a:lstStyle/>
                    <a:p>
                      <a:pPr algn="ctr"/>
                      <a:r>
                        <a:rPr lang="en-GB" sz="1000" b="1" dirty="0"/>
                        <a:t>Attempt 2</a:t>
                      </a:r>
                    </a:p>
                  </a:txBody>
                  <a:tcPr/>
                </a:tc>
                <a:tc>
                  <a:txBody>
                    <a:bodyPr/>
                    <a:lstStyle/>
                    <a:p>
                      <a:pPr algn="ctr"/>
                      <a:r>
                        <a:rPr lang="en-GB" sz="1000" b="1" dirty="0"/>
                        <a:t>Attempt</a:t>
                      </a:r>
                      <a:r>
                        <a:rPr lang="en-GB" sz="1000" b="1" baseline="0" dirty="0"/>
                        <a:t> 3</a:t>
                      </a:r>
                      <a:endParaRPr lang="en-GB" sz="1000" b="1" dirty="0"/>
                    </a:p>
                  </a:txBody>
                  <a:tcPr/>
                </a:tc>
                <a:tc>
                  <a:txBody>
                    <a:bodyPr/>
                    <a:lstStyle/>
                    <a:p>
                      <a:pPr algn="ctr"/>
                      <a:r>
                        <a:rPr lang="en-GB" sz="1000" b="1" dirty="0"/>
                        <a:t>Best Score</a:t>
                      </a:r>
                    </a:p>
                  </a:txBody>
                  <a:tcPr/>
                </a:tc>
                <a:extLst>
                  <a:ext uri="{0D108BD9-81ED-4DB2-BD59-A6C34878D82A}">
                    <a16:rowId xmlns:a16="http://schemas.microsoft.com/office/drawing/2014/main" val="249874984"/>
                  </a:ext>
                </a:extLst>
              </a:tr>
              <a:tr h="691472">
                <a:tc>
                  <a:txBody>
                    <a:bodyPr/>
                    <a:lstStyle/>
                    <a:p>
                      <a:pPr algn="ctr"/>
                      <a:r>
                        <a:rPr lang="en-GB" sz="1000" b="1" dirty="0"/>
                        <a:t>Tennis Tap Ups</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3350430763"/>
                  </a:ext>
                </a:extLst>
              </a:tr>
              <a:tr h="691472">
                <a:tc>
                  <a:txBody>
                    <a:bodyPr/>
                    <a:lstStyle/>
                    <a:p>
                      <a:pPr algn="ctr"/>
                      <a:r>
                        <a:rPr lang="en-GB" sz="1000" b="1" dirty="0"/>
                        <a:t>Pick</a:t>
                      </a:r>
                      <a:r>
                        <a:rPr lang="en-GB" sz="1000" b="1" baseline="0" dirty="0"/>
                        <a:t> up and Throw</a:t>
                      </a:r>
                      <a:endParaRPr lang="en-GB" sz="1000" b="1"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2571511682"/>
                  </a:ext>
                </a:extLst>
              </a:tr>
              <a:tr h="691472">
                <a:tc>
                  <a:txBody>
                    <a:bodyPr/>
                    <a:lstStyle/>
                    <a:p>
                      <a:pPr algn="ctr"/>
                      <a:r>
                        <a:rPr lang="en-GB" sz="1000" b="1" dirty="0"/>
                        <a:t>Table Target</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893607120"/>
                  </a:ext>
                </a:extLst>
              </a:tr>
              <a:tr h="691472">
                <a:tc>
                  <a:txBody>
                    <a:bodyPr/>
                    <a:lstStyle/>
                    <a:p>
                      <a:pPr algn="ctr"/>
                      <a:r>
                        <a:rPr lang="en-GB" sz="1000" b="1" dirty="0"/>
                        <a:t>Batting for </a:t>
                      </a:r>
                      <a:r>
                        <a:rPr lang="en-GB" sz="1000" b="1" dirty="0" err="1"/>
                        <a:t>Rounders</a:t>
                      </a:r>
                      <a:endParaRPr lang="en-GB" sz="1000" b="1" dirty="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3440042790"/>
                  </a:ext>
                </a:extLst>
              </a:tr>
              <a:tr h="691472">
                <a:tc>
                  <a:txBody>
                    <a:bodyPr/>
                    <a:lstStyle/>
                    <a:p>
                      <a:pPr algn="ctr"/>
                      <a:r>
                        <a:rPr lang="en-GB" sz="1000" b="1" dirty="0"/>
                        <a:t>Hit the Wicket</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210389481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18711996"/>
              </p:ext>
            </p:extLst>
          </p:nvPr>
        </p:nvGraphicFramePr>
        <p:xfrm>
          <a:off x="4168227" y="162619"/>
          <a:ext cx="3580523" cy="4840304"/>
        </p:xfrm>
        <a:graphic>
          <a:graphicData uri="http://schemas.openxmlformats.org/drawingml/2006/table">
            <a:tbl>
              <a:tblPr firstRow="1" bandRow="1">
                <a:tableStyleId>{5940675A-B579-460E-94D1-54222C63F5DA}</a:tableStyleId>
              </a:tblPr>
              <a:tblGrid>
                <a:gridCol w="860463">
                  <a:extLst>
                    <a:ext uri="{9D8B030D-6E8A-4147-A177-3AD203B41FA5}">
                      <a16:colId xmlns:a16="http://schemas.microsoft.com/office/drawing/2014/main" val="2718321503"/>
                    </a:ext>
                  </a:extLst>
                </a:gridCol>
                <a:gridCol w="682681">
                  <a:extLst>
                    <a:ext uri="{9D8B030D-6E8A-4147-A177-3AD203B41FA5}">
                      <a16:colId xmlns:a16="http://schemas.microsoft.com/office/drawing/2014/main" val="2456232601"/>
                    </a:ext>
                  </a:extLst>
                </a:gridCol>
                <a:gridCol w="725348">
                  <a:extLst>
                    <a:ext uri="{9D8B030D-6E8A-4147-A177-3AD203B41FA5}">
                      <a16:colId xmlns:a16="http://schemas.microsoft.com/office/drawing/2014/main" val="556952265"/>
                    </a:ext>
                  </a:extLst>
                </a:gridCol>
                <a:gridCol w="714682">
                  <a:extLst>
                    <a:ext uri="{9D8B030D-6E8A-4147-A177-3AD203B41FA5}">
                      <a16:colId xmlns:a16="http://schemas.microsoft.com/office/drawing/2014/main" val="4155622981"/>
                    </a:ext>
                  </a:extLst>
                </a:gridCol>
                <a:gridCol w="597349">
                  <a:extLst>
                    <a:ext uri="{9D8B030D-6E8A-4147-A177-3AD203B41FA5}">
                      <a16:colId xmlns:a16="http://schemas.microsoft.com/office/drawing/2014/main" val="831125904"/>
                    </a:ext>
                  </a:extLst>
                </a:gridCol>
              </a:tblGrid>
              <a:tr h="691472">
                <a:tc gridSpan="5">
                  <a:txBody>
                    <a:bodyPr/>
                    <a:lstStyle/>
                    <a:p>
                      <a:r>
                        <a:rPr lang="en-GB" dirty="0">
                          <a:latin typeface="Adamsky SF" pitchFamily="2" charset="0"/>
                        </a:rPr>
                        <a:t>Student Scorecard</a:t>
                      </a:r>
                    </a:p>
                    <a:p>
                      <a:r>
                        <a:rPr lang="en-GB" dirty="0">
                          <a:latin typeface="Adamsky SF" pitchFamily="2" charset="0"/>
                        </a:rPr>
                        <a:t>Name-</a:t>
                      </a:r>
                    </a:p>
                  </a:txBody>
                  <a:tcPr>
                    <a:solidFill>
                      <a:srgbClr val="00B05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548593553"/>
                  </a:ext>
                </a:extLst>
              </a:tr>
              <a:tr h="691472">
                <a:tc>
                  <a:txBody>
                    <a:bodyPr/>
                    <a:lstStyle/>
                    <a:p>
                      <a:pPr algn="ctr"/>
                      <a:r>
                        <a:rPr lang="en-GB" sz="1000" b="1" dirty="0"/>
                        <a:t>Challenge</a:t>
                      </a:r>
                    </a:p>
                  </a:txBody>
                  <a:tcPr/>
                </a:tc>
                <a:tc>
                  <a:txBody>
                    <a:bodyPr/>
                    <a:lstStyle/>
                    <a:p>
                      <a:pPr algn="ctr"/>
                      <a:r>
                        <a:rPr lang="en-GB" sz="1000" b="1" dirty="0"/>
                        <a:t>Attempt 1</a:t>
                      </a:r>
                    </a:p>
                  </a:txBody>
                  <a:tcPr/>
                </a:tc>
                <a:tc>
                  <a:txBody>
                    <a:bodyPr/>
                    <a:lstStyle/>
                    <a:p>
                      <a:pPr algn="ctr"/>
                      <a:r>
                        <a:rPr lang="en-GB" sz="1000" b="1" dirty="0"/>
                        <a:t>Attempt 2</a:t>
                      </a:r>
                    </a:p>
                  </a:txBody>
                  <a:tcPr/>
                </a:tc>
                <a:tc>
                  <a:txBody>
                    <a:bodyPr/>
                    <a:lstStyle/>
                    <a:p>
                      <a:pPr algn="ctr"/>
                      <a:r>
                        <a:rPr lang="en-GB" sz="1000" b="1" dirty="0"/>
                        <a:t>Attempt</a:t>
                      </a:r>
                      <a:r>
                        <a:rPr lang="en-GB" sz="1000" b="1" baseline="0" dirty="0"/>
                        <a:t> 3</a:t>
                      </a:r>
                      <a:endParaRPr lang="en-GB" sz="1000" b="1" dirty="0"/>
                    </a:p>
                  </a:txBody>
                  <a:tcPr/>
                </a:tc>
                <a:tc>
                  <a:txBody>
                    <a:bodyPr/>
                    <a:lstStyle/>
                    <a:p>
                      <a:pPr algn="ctr"/>
                      <a:r>
                        <a:rPr lang="en-GB" sz="1000" b="1" dirty="0"/>
                        <a:t>Best Score</a:t>
                      </a:r>
                    </a:p>
                  </a:txBody>
                  <a:tcPr/>
                </a:tc>
                <a:extLst>
                  <a:ext uri="{0D108BD9-81ED-4DB2-BD59-A6C34878D82A}">
                    <a16:rowId xmlns:a16="http://schemas.microsoft.com/office/drawing/2014/main" val="249874984"/>
                  </a:ext>
                </a:extLst>
              </a:tr>
              <a:tr h="691472">
                <a:tc>
                  <a:txBody>
                    <a:bodyPr/>
                    <a:lstStyle/>
                    <a:p>
                      <a:pPr algn="ctr"/>
                      <a:r>
                        <a:rPr lang="en-GB" sz="1000" b="1" dirty="0"/>
                        <a:t>Tennis Tap Ups</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3350430763"/>
                  </a:ext>
                </a:extLst>
              </a:tr>
              <a:tr h="691472">
                <a:tc>
                  <a:txBody>
                    <a:bodyPr/>
                    <a:lstStyle/>
                    <a:p>
                      <a:pPr algn="ctr"/>
                      <a:r>
                        <a:rPr lang="en-GB" sz="1000" b="1" dirty="0"/>
                        <a:t>Pick</a:t>
                      </a:r>
                      <a:r>
                        <a:rPr lang="en-GB" sz="1000" b="1" baseline="0" dirty="0"/>
                        <a:t> up and Throw</a:t>
                      </a:r>
                      <a:endParaRPr lang="en-GB" sz="1000" b="1"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2571511682"/>
                  </a:ext>
                </a:extLst>
              </a:tr>
              <a:tr h="691472">
                <a:tc>
                  <a:txBody>
                    <a:bodyPr/>
                    <a:lstStyle/>
                    <a:p>
                      <a:pPr algn="ctr"/>
                      <a:r>
                        <a:rPr lang="en-GB" sz="1000" b="1" dirty="0"/>
                        <a:t>Table Target</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893607120"/>
                  </a:ext>
                </a:extLst>
              </a:tr>
              <a:tr h="691472">
                <a:tc>
                  <a:txBody>
                    <a:bodyPr/>
                    <a:lstStyle/>
                    <a:p>
                      <a:pPr algn="ctr"/>
                      <a:r>
                        <a:rPr lang="en-GB" sz="1000" b="1" dirty="0"/>
                        <a:t>Batting for </a:t>
                      </a:r>
                      <a:r>
                        <a:rPr lang="en-GB" sz="1000" b="1" dirty="0" err="1"/>
                        <a:t>Rounders</a:t>
                      </a:r>
                      <a:endParaRPr lang="en-GB" sz="1000" b="1" dirty="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3440042790"/>
                  </a:ext>
                </a:extLst>
              </a:tr>
              <a:tr h="691472">
                <a:tc>
                  <a:txBody>
                    <a:bodyPr/>
                    <a:lstStyle/>
                    <a:p>
                      <a:pPr algn="ctr"/>
                      <a:r>
                        <a:rPr lang="en-GB" sz="1000" b="1" dirty="0"/>
                        <a:t>Hit the Wicket</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210389481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79486582"/>
              </p:ext>
            </p:extLst>
          </p:nvPr>
        </p:nvGraphicFramePr>
        <p:xfrm>
          <a:off x="8133255" y="162619"/>
          <a:ext cx="3580523" cy="4840304"/>
        </p:xfrm>
        <a:graphic>
          <a:graphicData uri="http://schemas.openxmlformats.org/drawingml/2006/table">
            <a:tbl>
              <a:tblPr firstRow="1" bandRow="1">
                <a:tableStyleId>{5940675A-B579-460E-94D1-54222C63F5DA}</a:tableStyleId>
              </a:tblPr>
              <a:tblGrid>
                <a:gridCol w="860463">
                  <a:extLst>
                    <a:ext uri="{9D8B030D-6E8A-4147-A177-3AD203B41FA5}">
                      <a16:colId xmlns:a16="http://schemas.microsoft.com/office/drawing/2014/main" val="2718321503"/>
                    </a:ext>
                  </a:extLst>
                </a:gridCol>
                <a:gridCol w="682681">
                  <a:extLst>
                    <a:ext uri="{9D8B030D-6E8A-4147-A177-3AD203B41FA5}">
                      <a16:colId xmlns:a16="http://schemas.microsoft.com/office/drawing/2014/main" val="2456232601"/>
                    </a:ext>
                  </a:extLst>
                </a:gridCol>
                <a:gridCol w="725348">
                  <a:extLst>
                    <a:ext uri="{9D8B030D-6E8A-4147-A177-3AD203B41FA5}">
                      <a16:colId xmlns:a16="http://schemas.microsoft.com/office/drawing/2014/main" val="556952265"/>
                    </a:ext>
                  </a:extLst>
                </a:gridCol>
                <a:gridCol w="714682">
                  <a:extLst>
                    <a:ext uri="{9D8B030D-6E8A-4147-A177-3AD203B41FA5}">
                      <a16:colId xmlns:a16="http://schemas.microsoft.com/office/drawing/2014/main" val="4155622981"/>
                    </a:ext>
                  </a:extLst>
                </a:gridCol>
                <a:gridCol w="597349">
                  <a:extLst>
                    <a:ext uri="{9D8B030D-6E8A-4147-A177-3AD203B41FA5}">
                      <a16:colId xmlns:a16="http://schemas.microsoft.com/office/drawing/2014/main" val="831125904"/>
                    </a:ext>
                  </a:extLst>
                </a:gridCol>
              </a:tblGrid>
              <a:tr h="691472">
                <a:tc gridSpan="5">
                  <a:txBody>
                    <a:bodyPr/>
                    <a:lstStyle/>
                    <a:p>
                      <a:r>
                        <a:rPr lang="en-GB" dirty="0">
                          <a:latin typeface="Adamsky SF" pitchFamily="2" charset="0"/>
                        </a:rPr>
                        <a:t>Student Scorecard</a:t>
                      </a:r>
                    </a:p>
                    <a:p>
                      <a:r>
                        <a:rPr lang="en-GB" dirty="0">
                          <a:latin typeface="Adamsky SF" pitchFamily="2" charset="0"/>
                        </a:rPr>
                        <a:t>Name-</a:t>
                      </a:r>
                    </a:p>
                  </a:txBody>
                  <a:tcPr>
                    <a:solidFill>
                      <a:srgbClr val="FFFF66"/>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548593553"/>
                  </a:ext>
                </a:extLst>
              </a:tr>
              <a:tr h="691472">
                <a:tc>
                  <a:txBody>
                    <a:bodyPr/>
                    <a:lstStyle/>
                    <a:p>
                      <a:pPr algn="ctr"/>
                      <a:r>
                        <a:rPr lang="en-GB" sz="1000" b="1" dirty="0"/>
                        <a:t>Challenge</a:t>
                      </a:r>
                    </a:p>
                  </a:txBody>
                  <a:tcPr/>
                </a:tc>
                <a:tc>
                  <a:txBody>
                    <a:bodyPr/>
                    <a:lstStyle/>
                    <a:p>
                      <a:pPr algn="ctr"/>
                      <a:r>
                        <a:rPr lang="en-GB" sz="1000" b="1" dirty="0"/>
                        <a:t>Attempt 1</a:t>
                      </a:r>
                    </a:p>
                  </a:txBody>
                  <a:tcPr/>
                </a:tc>
                <a:tc>
                  <a:txBody>
                    <a:bodyPr/>
                    <a:lstStyle/>
                    <a:p>
                      <a:pPr algn="ctr"/>
                      <a:r>
                        <a:rPr lang="en-GB" sz="1000" b="1" dirty="0"/>
                        <a:t>Attempt 2</a:t>
                      </a:r>
                    </a:p>
                  </a:txBody>
                  <a:tcPr/>
                </a:tc>
                <a:tc>
                  <a:txBody>
                    <a:bodyPr/>
                    <a:lstStyle/>
                    <a:p>
                      <a:pPr algn="ctr"/>
                      <a:r>
                        <a:rPr lang="en-GB" sz="1000" b="1" dirty="0"/>
                        <a:t>Attempt</a:t>
                      </a:r>
                      <a:r>
                        <a:rPr lang="en-GB" sz="1000" b="1" baseline="0" dirty="0"/>
                        <a:t> 3</a:t>
                      </a:r>
                      <a:endParaRPr lang="en-GB" sz="1000" b="1" dirty="0"/>
                    </a:p>
                  </a:txBody>
                  <a:tcPr/>
                </a:tc>
                <a:tc>
                  <a:txBody>
                    <a:bodyPr/>
                    <a:lstStyle/>
                    <a:p>
                      <a:pPr algn="ctr"/>
                      <a:r>
                        <a:rPr lang="en-GB" sz="1000" b="1" dirty="0"/>
                        <a:t>Best Score</a:t>
                      </a:r>
                    </a:p>
                  </a:txBody>
                  <a:tcPr/>
                </a:tc>
                <a:extLst>
                  <a:ext uri="{0D108BD9-81ED-4DB2-BD59-A6C34878D82A}">
                    <a16:rowId xmlns:a16="http://schemas.microsoft.com/office/drawing/2014/main" val="249874984"/>
                  </a:ext>
                </a:extLst>
              </a:tr>
              <a:tr h="691472">
                <a:tc>
                  <a:txBody>
                    <a:bodyPr/>
                    <a:lstStyle/>
                    <a:p>
                      <a:pPr algn="ctr"/>
                      <a:r>
                        <a:rPr lang="en-GB" sz="1000" b="1" dirty="0"/>
                        <a:t>Tennis Tap Ups</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a:p>
                  </a:txBody>
                  <a:tcPr/>
                </a:tc>
                <a:extLst>
                  <a:ext uri="{0D108BD9-81ED-4DB2-BD59-A6C34878D82A}">
                    <a16:rowId xmlns:a16="http://schemas.microsoft.com/office/drawing/2014/main" val="3350430763"/>
                  </a:ext>
                </a:extLst>
              </a:tr>
              <a:tr h="691472">
                <a:tc>
                  <a:txBody>
                    <a:bodyPr/>
                    <a:lstStyle/>
                    <a:p>
                      <a:pPr algn="ctr"/>
                      <a:r>
                        <a:rPr lang="en-GB" sz="1000" b="1" dirty="0"/>
                        <a:t>Pick</a:t>
                      </a:r>
                      <a:r>
                        <a:rPr lang="en-GB" sz="1000" b="1" baseline="0" dirty="0"/>
                        <a:t> up and Throw</a:t>
                      </a:r>
                      <a:endParaRPr lang="en-GB" sz="1000" b="1"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2571511682"/>
                  </a:ext>
                </a:extLst>
              </a:tr>
              <a:tr h="691472">
                <a:tc>
                  <a:txBody>
                    <a:bodyPr/>
                    <a:lstStyle/>
                    <a:p>
                      <a:pPr algn="ctr"/>
                      <a:r>
                        <a:rPr lang="en-GB" sz="1000" b="1" dirty="0"/>
                        <a:t>Table Target</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893607120"/>
                  </a:ext>
                </a:extLst>
              </a:tr>
              <a:tr h="691472">
                <a:tc>
                  <a:txBody>
                    <a:bodyPr/>
                    <a:lstStyle/>
                    <a:p>
                      <a:pPr algn="ctr"/>
                      <a:r>
                        <a:rPr lang="en-GB" sz="1000" b="1" dirty="0"/>
                        <a:t>Batting for </a:t>
                      </a:r>
                      <a:r>
                        <a:rPr lang="en-GB" sz="1000" b="1" dirty="0" err="1"/>
                        <a:t>Rounders</a:t>
                      </a:r>
                      <a:endParaRPr lang="en-GB" sz="1000" b="1" dirty="0"/>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3440042790"/>
                  </a:ext>
                </a:extLst>
              </a:tr>
              <a:tr h="691472">
                <a:tc>
                  <a:txBody>
                    <a:bodyPr/>
                    <a:lstStyle/>
                    <a:p>
                      <a:pPr algn="ctr"/>
                      <a:r>
                        <a:rPr lang="en-GB" sz="1000" b="1" dirty="0"/>
                        <a:t>Hit the Wicket</a:t>
                      </a:r>
                    </a:p>
                  </a:txBody>
                  <a:tcPr/>
                </a:tc>
                <a:tc>
                  <a:txBody>
                    <a:bodyPr/>
                    <a:lstStyle/>
                    <a:p>
                      <a:endParaRPr lang="en-GB" sz="1000"/>
                    </a:p>
                  </a:txBody>
                  <a:tcPr/>
                </a:tc>
                <a:tc>
                  <a:txBody>
                    <a:bodyPr/>
                    <a:lstStyle/>
                    <a:p>
                      <a:endParaRPr lang="en-GB" sz="1000"/>
                    </a:p>
                  </a:txBody>
                  <a:tcPr/>
                </a:tc>
                <a:tc>
                  <a:txBody>
                    <a:bodyPr/>
                    <a:lstStyle/>
                    <a:p>
                      <a:endParaRPr lang="en-GB" sz="1000"/>
                    </a:p>
                  </a:txBody>
                  <a:tcPr/>
                </a:tc>
                <a:tc>
                  <a:txBody>
                    <a:bodyPr/>
                    <a:lstStyle/>
                    <a:p>
                      <a:endParaRPr lang="en-GB" sz="1000" dirty="0"/>
                    </a:p>
                  </a:txBody>
                  <a:tcPr/>
                </a:tc>
                <a:extLst>
                  <a:ext uri="{0D108BD9-81ED-4DB2-BD59-A6C34878D82A}">
                    <a16:rowId xmlns:a16="http://schemas.microsoft.com/office/drawing/2014/main" val="2103894814"/>
                  </a:ext>
                </a:extLst>
              </a:tr>
            </a:tbl>
          </a:graphicData>
        </a:graphic>
      </p:graphicFrame>
    </p:spTree>
    <p:extLst>
      <p:ext uri="{BB962C8B-B14F-4D97-AF65-F5344CB8AC3E}">
        <p14:creationId xmlns:p14="http://schemas.microsoft.com/office/powerpoint/2010/main" val="161922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51"/>
            <a:ext cx="12192000" cy="6858000"/>
          </a:xfrm>
          <a:prstGeom prst="rect">
            <a:avLst/>
          </a:prstGeom>
        </p:spPr>
      </p:pic>
      <p:sp>
        <p:nvSpPr>
          <p:cNvPr id="4" name="TextBox 3">
            <a:extLst>
              <a:ext uri="{FF2B5EF4-FFF2-40B4-BE49-F238E27FC236}">
                <a16:creationId xmlns:a16="http://schemas.microsoft.com/office/drawing/2014/main" id="{69DED9A8-F236-7540-B8BC-7C84CF9FD1AB}"/>
              </a:ext>
            </a:extLst>
          </p:cNvPr>
          <p:cNvSpPr txBox="1"/>
          <p:nvPr/>
        </p:nvSpPr>
        <p:spPr>
          <a:xfrm>
            <a:off x="1777856" y="1244604"/>
            <a:ext cx="8699920" cy="4185761"/>
          </a:xfrm>
          <a:prstGeom prst="rect">
            <a:avLst/>
          </a:prstGeom>
          <a:noFill/>
        </p:spPr>
        <p:txBody>
          <a:bodyPr wrap="square" rtlCol="0">
            <a:spAutoFit/>
          </a:bodyPr>
          <a:lstStyle/>
          <a:p>
            <a:r>
              <a:rPr lang="en-GB" sz="1400" b="1" dirty="0">
                <a:latin typeface="Adamsky SF" pitchFamily="2" charset="0"/>
                <a:cs typeface="Arial Narrow" panose="020B0604020202020204" pitchFamily="34" charset="0"/>
              </a:rPr>
              <a:t>Here’s a brief introduction which we hope will help you make the most out of these resources. If you have any questions, please get in contact with Kate Voice (bassetlawsgo</a:t>
            </a:r>
            <a:r>
              <a:rPr lang="en-GB" sz="1400" b="1" dirty="0">
                <a:cs typeface="Arial Narrow" panose="020B0604020202020204" pitchFamily="34" charset="0"/>
              </a:rPr>
              <a:t>@</a:t>
            </a:r>
            <a:r>
              <a:rPr lang="en-GB" sz="1400" b="1" dirty="0">
                <a:latin typeface="Adamsky SF" pitchFamily="2" charset="0"/>
                <a:cs typeface="Arial Narrow" panose="020B0604020202020204" pitchFamily="34" charset="0"/>
              </a:rPr>
              <a:t>retfordoaks-ac.org.uk).</a:t>
            </a:r>
          </a:p>
          <a:p>
            <a:endParaRPr lang="en-GB" sz="1400" b="1" dirty="0">
              <a:latin typeface="Adamsky SF" pitchFamily="2" charset="0"/>
              <a:cs typeface="Arial Narrow" panose="020B0604020202020204" pitchFamily="34" charset="0"/>
            </a:endParaRPr>
          </a:p>
          <a:p>
            <a:pPr marL="342900" indent="-342900">
              <a:buFont typeface="+mj-lt"/>
              <a:buAutoNum type="arabicPeriod"/>
            </a:pPr>
            <a:r>
              <a:rPr lang="en-GB" sz="1400" dirty="0">
                <a:latin typeface="Adamsky SF" pitchFamily="2" charset="0"/>
                <a:cs typeface="Arial Narrow" panose="020B0604020202020204" pitchFamily="34" charset="0"/>
              </a:rPr>
              <a:t>Print, copy and handout the individual scorecards to all pupils in your class. This scorecard will be in the excel document sent to your PE lead.</a:t>
            </a:r>
          </a:p>
          <a:p>
            <a:pPr marL="342900" indent="-342900">
              <a:buFont typeface="+mj-lt"/>
              <a:buAutoNum type="arabicPeriod"/>
            </a:pPr>
            <a:r>
              <a:rPr lang="en-GB" sz="1400" dirty="0">
                <a:latin typeface="Adamsky SF" pitchFamily="2" charset="0"/>
                <a:cs typeface="Arial Narrow" panose="020B0604020202020204" pitchFamily="34" charset="0"/>
              </a:rPr>
              <a:t>Please ensure you refer to and use the correct scoring table in order for pupils to know what they are aiming at/working towards. This is in the word document sent to your PE lead.</a:t>
            </a:r>
          </a:p>
          <a:p>
            <a:pPr marL="342900" indent="-342900">
              <a:buFont typeface="+mj-lt"/>
              <a:buAutoNum type="arabicPeriod"/>
            </a:pPr>
            <a:r>
              <a:rPr lang="en-GB" sz="1400" dirty="0">
                <a:latin typeface="Adamsky SF" pitchFamily="2" charset="0"/>
                <a:cs typeface="Arial Narrow" panose="020B0604020202020204" pitchFamily="34" charset="0"/>
              </a:rPr>
              <a:t>Ask pupils to complete the activities and ensure pupils record their scores on their card.  Pupils should be encouraged to record their first attempt, then use time in class, during breaks and at home to improve their performance.</a:t>
            </a:r>
          </a:p>
          <a:p>
            <a:pPr marL="342900" indent="-342900">
              <a:buFont typeface="+mj-lt"/>
              <a:buAutoNum type="arabicPeriod"/>
            </a:pPr>
            <a:r>
              <a:rPr lang="en-GB" sz="1400" dirty="0">
                <a:latin typeface="Adamsky SF" pitchFamily="2" charset="0"/>
                <a:cs typeface="Arial Narrow" panose="020B0604020202020204" pitchFamily="34" charset="0"/>
              </a:rPr>
              <a:t>A final personal best score should be recorded.</a:t>
            </a:r>
          </a:p>
          <a:p>
            <a:pPr marL="342900" indent="-342900">
              <a:buFont typeface="+mj-lt"/>
              <a:buAutoNum type="arabicPeriod"/>
            </a:pPr>
            <a:r>
              <a:rPr lang="en-GB" sz="1400" dirty="0">
                <a:latin typeface="Adamsky SF" pitchFamily="2" charset="0"/>
                <a:cs typeface="Arial Narrow" panose="020B0604020202020204" pitchFamily="34" charset="0"/>
              </a:rPr>
              <a:t>Collect or collate the scorecards from the pupils and enter the data onto the relevant year group/class scoring sheet tab on the excel spreadsheet.</a:t>
            </a:r>
          </a:p>
          <a:p>
            <a:pPr marL="342900" indent="-342900">
              <a:buFont typeface="+mj-lt"/>
              <a:buAutoNum type="arabicPeriod"/>
            </a:pPr>
            <a:r>
              <a:rPr lang="en-GB" sz="1400" dirty="0">
                <a:latin typeface="Adamsky SF" pitchFamily="2" charset="0"/>
                <a:cs typeface="Arial Narrow" panose="020B0604020202020204" pitchFamily="34" charset="0"/>
              </a:rPr>
              <a:t>Submit/send the class scoring sheet to the PE lead who will collate all class data for the school.</a:t>
            </a:r>
          </a:p>
          <a:p>
            <a:pPr marL="342900" indent="-342900">
              <a:buFont typeface="+mj-lt"/>
              <a:buAutoNum type="arabicPeriod"/>
            </a:pPr>
            <a:r>
              <a:rPr lang="en-GB" sz="1400" dirty="0">
                <a:latin typeface="Adamsky SF" pitchFamily="2" charset="0"/>
                <a:cs typeface="Arial Narrow" panose="020B0604020202020204" pitchFamily="34" charset="0"/>
              </a:rPr>
              <a:t>PE leads only: Please collate all class scores on the summary sheet and send this document only to your SGO by locally given/agreed date.  Any problems contact your SGO.</a:t>
            </a:r>
          </a:p>
          <a:p>
            <a:r>
              <a:rPr lang="en-GB" sz="1400" dirty="0">
                <a:latin typeface="Adamsky SF" pitchFamily="2" charset="0"/>
                <a:cs typeface="Arial Narrow" panose="020B0604020202020204" pitchFamily="34" charset="0"/>
              </a:rPr>
              <a:t> </a:t>
            </a:r>
          </a:p>
          <a:p>
            <a:r>
              <a:rPr lang="en-GB" sz="1400" b="1" dirty="0">
                <a:latin typeface="Adamsky SF" pitchFamily="2" charset="0"/>
                <a:cs typeface="Arial Narrow" panose="020B0604020202020204" pitchFamily="34" charset="0"/>
              </a:rPr>
              <a:t>Please note that to help with scoring, some cells are locked on various parts of the spreadsheet. Please do not attempt to unlock the cells.</a:t>
            </a:r>
          </a:p>
        </p:txBody>
      </p:sp>
      <p:pic>
        <p:nvPicPr>
          <p:cNvPr id="6" name="Picture 5"/>
          <p:cNvPicPr>
            <a:picLocks noChangeAspect="1"/>
          </p:cNvPicPr>
          <p:nvPr/>
        </p:nvPicPr>
        <p:blipFill>
          <a:blip r:embed="rId3"/>
          <a:stretch>
            <a:fillRect/>
          </a:stretch>
        </p:blipFill>
        <p:spPr>
          <a:xfrm>
            <a:off x="344959" y="5768837"/>
            <a:ext cx="866163" cy="833975"/>
          </a:xfrm>
          <a:prstGeom prst="rect">
            <a:avLst/>
          </a:prstGeom>
        </p:spPr>
      </p:pic>
      <p:sp>
        <p:nvSpPr>
          <p:cNvPr id="7" name="Rectangle 6"/>
          <p:cNvSpPr/>
          <p:nvPr/>
        </p:nvSpPr>
        <p:spPr>
          <a:xfrm>
            <a:off x="258789" y="344531"/>
            <a:ext cx="9280105" cy="584775"/>
          </a:xfrm>
          <a:prstGeom prst="rect">
            <a:avLst/>
          </a:prstGeom>
          <a:noFill/>
        </p:spPr>
        <p:txBody>
          <a:bodyPr wrap="none" lIns="91440" tIns="45720" rIns="91440" bIns="45720">
            <a:spAutoFit/>
          </a:bodyPr>
          <a:lstStyle/>
          <a:p>
            <a:pPr algn="ctr"/>
            <a:r>
              <a:rPr lang="en-US" sz="3200" b="0" cap="none" spc="0" dirty="0">
                <a:ln w="0"/>
                <a:solidFill>
                  <a:srgbClr val="FFC000"/>
                </a:solidFill>
                <a:effectLst>
                  <a:outerShdw blurRad="38100" dist="19050" dir="2700000" algn="tl" rotWithShape="0">
                    <a:schemeClr val="dk1">
                      <a:alpha val="40000"/>
                    </a:schemeClr>
                  </a:outerShdw>
                </a:effectLst>
                <a:latin typeface="Adamsky SF" pitchFamily="2" charset="0"/>
              </a:rPr>
              <a:t>Introduction to the Virtual Invasion Competition</a:t>
            </a:r>
          </a:p>
        </p:txBody>
      </p:sp>
      <p:grpSp>
        <p:nvGrpSpPr>
          <p:cNvPr id="18" name="Group 17"/>
          <p:cNvGrpSpPr/>
          <p:nvPr/>
        </p:nvGrpSpPr>
        <p:grpSpPr>
          <a:xfrm>
            <a:off x="10312197" y="1885317"/>
            <a:ext cx="1752600" cy="3350473"/>
            <a:chOff x="10005849" y="1915128"/>
            <a:chExt cx="1752600" cy="3350473"/>
          </a:xfrm>
        </p:grpSpPr>
        <p:pic>
          <p:nvPicPr>
            <p:cNvPr id="8" name="Picture 7"/>
            <p:cNvPicPr>
              <a:picLocks noChangeAspect="1"/>
            </p:cNvPicPr>
            <p:nvPr/>
          </p:nvPicPr>
          <p:blipFill>
            <a:blip r:embed="rId4"/>
            <a:stretch>
              <a:fillRect/>
            </a:stretch>
          </p:blipFill>
          <p:spPr>
            <a:xfrm>
              <a:off x="10005849" y="1915128"/>
              <a:ext cx="1752600" cy="3350473"/>
            </a:xfrm>
            <a:prstGeom prst="rect">
              <a:avLst/>
            </a:prstGeom>
          </p:spPr>
        </p:pic>
        <p:sp>
          <p:nvSpPr>
            <p:cNvPr id="10" name="TextBox 9"/>
            <p:cNvSpPr txBox="1"/>
            <p:nvPr/>
          </p:nvSpPr>
          <p:spPr>
            <a:xfrm rot="1009314">
              <a:off x="10609710" y="3413322"/>
              <a:ext cx="347659" cy="200055"/>
            </a:xfrm>
            <a:prstGeom prst="rect">
              <a:avLst/>
            </a:prstGeom>
            <a:noFill/>
          </p:spPr>
          <p:txBody>
            <a:bodyPr wrap="square" rtlCol="0">
              <a:spAutoFit/>
            </a:bodyPr>
            <a:lstStyle/>
            <a:p>
              <a:r>
                <a:rPr lang="en-GB" sz="700" b="1" dirty="0">
                  <a:solidFill>
                    <a:schemeClr val="bg1"/>
                  </a:solidFill>
                </a:rPr>
                <a:t>KV</a:t>
              </a:r>
            </a:p>
          </p:txBody>
        </p:sp>
        <p:pic>
          <p:nvPicPr>
            <p:cNvPr id="13" name="Picture 12"/>
            <p:cNvPicPr>
              <a:picLocks noChangeAspect="1"/>
            </p:cNvPicPr>
            <p:nvPr/>
          </p:nvPicPr>
          <p:blipFill rotWithShape="1">
            <a:blip r:embed="rId5">
              <a:clrChange>
                <a:clrFrom>
                  <a:srgbClr val="FFFFFF"/>
                </a:clrFrom>
                <a:clrTo>
                  <a:srgbClr val="FFFFFF">
                    <a:alpha val="0"/>
                  </a:srgbClr>
                </a:clrTo>
              </a:clrChange>
              <a:lum bright="70000" contrast="-70000"/>
            </a:blip>
            <a:srcRect l="27067" t="27258" r="26816" b="27601"/>
            <a:stretch/>
          </p:blipFill>
          <p:spPr>
            <a:xfrm rot="1172946">
              <a:off x="10717254" y="3370824"/>
              <a:ext cx="142043" cy="97673"/>
            </a:xfrm>
            <a:prstGeom prst="rect">
              <a:avLst/>
            </a:prstGeom>
          </p:spPr>
        </p:pic>
        <p:sp>
          <p:nvSpPr>
            <p:cNvPr id="16" name="TextBox 15"/>
            <p:cNvSpPr txBox="1"/>
            <p:nvPr/>
          </p:nvSpPr>
          <p:spPr>
            <a:xfrm rot="1009314">
              <a:off x="10858716" y="3395900"/>
              <a:ext cx="347659" cy="200055"/>
            </a:xfrm>
            <a:prstGeom prst="rect">
              <a:avLst/>
            </a:prstGeom>
            <a:noFill/>
          </p:spPr>
          <p:txBody>
            <a:bodyPr wrap="square" rtlCol="0">
              <a:spAutoFit/>
            </a:bodyPr>
            <a:lstStyle/>
            <a:p>
              <a:r>
                <a:rPr lang="en-GB" sz="700" b="1" dirty="0">
                  <a:solidFill>
                    <a:schemeClr val="bg1"/>
                  </a:solidFill>
                </a:rPr>
                <a:t>SGO</a:t>
              </a:r>
            </a:p>
          </p:txBody>
        </p:sp>
      </p:grpSp>
      <p:grpSp>
        <p:nvGrpSpPr>
          <p:cNvPr id="22" name="Group 21"/>
          <p:cNvGrpSpPr/>
          <p:nvPr/>
        </p:nvGrpSpPr>
        <p:grpSpPr>
          <a:xfrm>
            <a:off x="92506" y="2083015"/>
            <a:ext cx="1619250" cy="3152775"/>
            <a:chOff x="62753" y="2083015"/>
            <a:chExt cx="1619250" cy="3152775"/>
          </a:xfrm>
        </p:grpSpPr>
        <p:pic>
          <p:nvPicPr>
            <p:cNvPr id="17" name="Picture 16"/>
            <p:cNvPicPr>
              <a:picLocks noChangeAspect="1"/>
            </p:cNvPicPr>
            <p:nvPr/>
          </p:nvPicPr>
          <p:blipFill>
            <a:blip r:embed="rId6"/>
            <a:stretch>
              <a:fillRect/>
            </a:stretch>
          </p:blipFill>
          <p:spPr>
            <a:xfrm>
              <a:off x="62753" y="2083015"/>
              <a:ext cx="1619250" cy="3152775"/>
            </a:xfrm>
            <a:prstGeom prst="rect">
              <a:avLst/>
            </a:prstGeom>
          </p:spPr>
        </p:pic>
        <p:sp>
          <p:nvSpPr>
            <p:cNvPr id="19" name="TextBox 18"/>
            <p:cNvSpPr txBox="1"/>
            <p:nvPr/>
          </p:nvSpPr>
          <p:spPr>
            <a:xfrm>
              <a:off x="324421" y="3493246"/>
              <a:ext cx="503918" cy="200055"/>
            </a:xfrm>
            <a:prstGeom prst="rect">
              <a:avLst/>
            </a:prstGeom>
            <a:noFill/>
          </p:spPr>
          <p:txBody>
            <a:bodyPr wrap="square" rtlCol="0">
              <a:spAutoFit/>
            </a:bodyPr>
            <a:lstStyle/>
            <a:p>
              <a:r>
                <a:rPr lang="en-GB" sz="700" b="1" dirty="0">
                  <a:solidFill>
                    <a:schemeClr val="bg1"/>
                  </a:solidFill>
                </a:rPr>
                <a:t>AHU</a:t>
              </a:r>
            </a:p>
          </p:txBody>
        </p:sp>
        <p:pic>
          <p:nvPicPr>
            <p:cNvPr id="20" name="Picture 19"/>
            <p:cNvPicPr>
              <a:picLocks noChangeAspect="1"/>
            </p:cNvPicPr>
            <p:nvPr/>
          </p:nvPicPr>
          <p:blipFill rotWithShape="1">
            <a:blip r:embed="rId5">
              <a:clrChange>
                <a:clrFrom>
                  <a:srgbClr val="FFFFFF"/>
                </a:clrFrom>
                <a:clrTo>
                  <a:srgbClr val="FFFFFF">
                    <a:alpha val="0"/>
                  </a:srgbClr>
                </a:clrTo>
              </a:clrChange>
              <a:lum bright="70000" contrast="-70000"/>
            </a:blip>
            <a:srcRect l="27067" t="27258" r="26816" b="27601"/>
            <a:stretch/>
          </p:blipFill>
          <p:spPr>
            <a:xfrm rot="163632">
              <a:off x="431965" y="3450748"/>
              <a:ext cx="142043" cy="97673"/>
            </a:xfrm>
            <a:prstGeom prst="rect">
              <a:avLst/>
            </a:prstGeom>
          </p:spPr>
        </p:pic>
        <p:sp>
          <p:nvSpPr>
            <p:cNvPr id="21" name="TextBox 20"/>
            <p:cNvSpPr txBox="1"/>
            <p:nvPr/>
          </p:nvSpPr>
          <p:spPr>
            <a:xfrm>
              <a:off x="667705" y="3391031"/>
              <a:ext cx="347659" cy="200055"/>
            </a:xfrm>
            <a:prstGeom prst="rect">
              <a:avLst/>
            </a:prstGeom>
            <a:noFill/>
          </p:spPr>
          <p:txBody>
            <a:bodyPr wrap="square" rtlCol="0">
              <a:spAutoFit/>
            </a:bodyPr>
            <a:lstStyle/>
            <a:p>
              <a:r>
                <a:rPr lang="en-GB" sz="700" b="1" dirty="0">
                  <a:solidFill>
                    <a:schemeClr val="bg1"/>
                  </a:solidFill>
                </a:rPr>
                <a:t>SGO</a:t>
              </a:r>
            </a:p>
          </p:txBody>
        </p:sp>
      </p:grpSp>
    </p:spTree>
    <p:extLst>
      <p:ext uri="{BB962C8B-B14F-4D97-AF65-F5344CB8AC3E}">
        <p14:creationId xmlns:p14="http://schemas.microsoft.com/office/powerpoint/2010/main" val="277622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344959" y="5768837"/>
            <a:ext cx="866163" cy="833975"/>
          </a:xfrm>
          <a:prstGeom prst="rect">
            <a:avLst/>
          </a:prstGeom>
        </p:spPr>
      </p:pic>
      <p:sp>
        <p:nvSpPr>
          <p:cNvPr id="6" name="TextBox 5">
            <a:extLst>
              <a:ext uri="{FF2B5EF4-FFF2-40B4-BE49-F238E27FC236}">
                <a16:creationId xmlns:a16="http://schemas.microsoft.com/office/drawing/2014/main" id="{4D4EF2F3-B593-2E44-BFC8-C3A7DB1A5524}"/>
              </a:ext>
            </a:extLst>
          </p:cNvPr>
          <p:cNvSpPr txBox="1"/>
          <p:nvPr/>
        </p:nvSpPr>
        <p:spPr>
          <a:xfrm>
            <a:off x="349276" y="1026349"/>
            <a:ext cx="11333529" cy="738664"/>
          </a:xfrm>
          <a:prstGeom prst="rect">
            <a:avLst/>
          </a:prstGeom>
          <a:noFill/>
        </p:spPr>
        <p:txBody>
          <a:bodyPr wrap="square" rtlCol="0">
            <a:spAutoFit/>
          </a:bodyPr>
          <a:lstStyle/>
          <a:p>
            <a:pPr algn="ctr"/>
            <a:r>
              <a:rPr lang="en-GB" sz="1400" dirty="0">
                <a:latin typeface="Adamsky SF" pitchFamily="2" charset="0"/>
                <a:cs typeface="Arial Narrow" panose="020B0604020202020204" pitchFamily="34" charset="0"/>
              </a:rPr>
              <a:t>We are confident that everyone involved in the School Games will adopt and abide by the School Games values, but just in case here they are. These six values were developed by young people. They focus on personal excellence through competition and demonstrate what the School Games should be built around.</a:t>
            </a:r>
            <a:endParaRPr lang="en-US" sz="1400" dirty="0">
              <a:latin typeface="Adamsky SF" pitchFamily="2" charset="0"/>
              <a:cs typeface="Arial Narrow" panose="020B0604020202020204" pitchFamily="34" charset="0"/>
            </a:endParaRPr>
          </a:p>
        </p:txBody>
      </p:sp>
      <p:sp>
        <p:nvSpPr>
          <p:cNvPr id="7" name="TextBox 6">
            <a:extLst>
              <a:ext uri="{FF2B5EF4-FFF2-40B4-BE49-F238E27FC236}">
                <a16:creationId xmlns:a16="http://schemas.microsoft.com/office/drawing/2014/main" id="{4B5F238E-D0AD-374E-B683-40A30FBBF154}"/>
              </a:ext>
            </a:extLst>
          </p:cNvPr>
          <p:cNvSpPr txBox="1"/>
          <p:nvPr/>
        </p:nvSpPr>
        <p:spPr>
          <a:xfrm>
            <a:off x="1217005" y="1802040"/>
            <a:ext cx="2682953" cy="1107996"/>
          </a:xfrm>
          <a:prstGeom prst="rect">
            <a:avLst/>
          </a:prstGeom>
          <a:noFill/>
        </p:spPr>
        <p:txBody>
          <a:bodyPr wrap="square" rtlCol="0">
            <a:spAutoFit/>
          </a:bodyPr>
          <a:lstStyle/>
          <a:p>
            <a:r>
              <a:rPr lang="en-US" b="1" dirty="0">
                <a:solidFill>
                  <a:srgbClr val="00B0F0"/>
                </a:solidFill>
                <a:latin typeface="Adamsky SF" pitchFamily="2" charset="0"/>
                <a:cs typeface="Arial Narrow" panose="020B0604020202020204" pitchFamily="34" charset="0"/>
              </a:rPr>
              <a:t>Honesty</a:t>
            </a:r>
          </a:p>
          <a:p>
            <a:r>
              <a:rPr lang="en-GB" sz="1200" dirty="0">
                <a:latin typeface="Adamsky SF" pitchFamily="2" charset="0"/>
                <a:cs typeface="Arial Narrow" panose="020B0604020202020204" pitchFamily="34" charset="0"/>
              </a:rPr>
              <a:t>With others and with yourself. Have the courage to do the right thing. Be truthful and promote fairness in every situation. </a:t>
            </a:r>
            <a:endParaRPr lang="en-US" sz="1200" dirty="0">
              <a:latin typeface="Adamsky SF" pitchFamily="2" charset="0"/>
              <a:cs typeface="Arial Narrow" panose="020B0604020202020204" pitchFamily="34" charset="0"/>
            </a:endParaRPr>
          </a:p>
        </p:txBody>
      </p:sp>
      <p:sp>
        <p:nvSpPr>
          <p:cNvPr id="8" name="TextBox 7">
            <a:extLst>
              <a:ext uri="{FF2B5EF4-FFF2-40B4-BE49-F238E27FC236}">
                <a16:creationId xmlns:a16="http://schemas.microsoft.com/office/drawing/2014/main" id="{ACEE4B29-609D-E24C-8951-1EF59AF4613F}"/>
              </a:ext>
            </a:extLst>
          </p:cNvPr>
          <p:cNvSpPr txBox="1"/>
          <p:nvPr/>
        </p:nvSpPr>
        <p:spPr>
          <a:xfrm>
            <a:off x="4870649" y="1810837"/>
            <a:ext cx="2752356" cy="1107996"/>
          </a:xfrm>
          <a:prstGeom prst="rect">
            <a:avLst/>
          </a:prstGeom>
          <a:noFill/>
        </p:spPr>
        <p:txBody>
          <a:bodyPr wrap="square" rtlCol="0">
            <a:spAutoFit/>
          </a:bodyPr>
          <a:lstStyle/>
          <a:p>
            <a:r>
              <a:rPr lang="en-US" b="1" dirty="0">
                <a:latin typeface="Adamsky SF" pitchFamily="2" charset="0"/>
                <a:cs typeface="Arial Narrow" panose="020B0604020202020204" pitchFamily="34" charset="0"/>
              </a:rPr>
              <a:t>Self belief</a:t>
            </a:r>
          </a:p>
          <a:p>
            <a:r>
              <a:rPr lang="en-GB" sz="1200" dirty="0">
                <a:latin typeface="Adamsky SF" pitchFamily="2" charset="0"/>
                <a:cs typeface="Arial Narrow" panose="020B0604020202020204" pitchFamily="34" charset="0"/>
              </a:rPr>
              <a:t>You’ve got to believe to achieve. Have the self-belief and confidence to succeed and reach your personal best. </a:t>
            </a:r>
            <a:endParaRPr lang="en-US" sz="1200" dirty="0">
              <a:latin typeface="Adamsky SF" pitchFamily="2" charset="0"/>
              <a:cs typeface="Arial Narrow" panose="020B0604020202020204" pitchFamily="34" charset="0"/>
            </a:endParaRPr>
          </a:p>
        </p:txBody>
      </p:sp>
      <p:sp>
        <p:nvSpPr>
          <p:cNvPr id="9" name="TextBox 8">
            <a:extLst>
              <a:ext uri="{FF2B5EF4-FFF2-40B4-BE49-F238E27FC236}">
                <a16:creationId xmlns:a16="http://schemas.microsoft.com/office/drawing/2014/main" id="{7BA9E598-B5E4-6A49-ACBC-21D773872E48}"/>
              </a:ext>
            </a:extLst>
          </p:cNvPr>
          <p:cNvSpPr txBox="1"/>
          <p:nvPr/>
        </p:nvSpPr>
        <p:spPr>
          <a:xfrm>
            <a:off x="1228919" y="3271265"/>
            <a:ext cx="2887645" cy="1477328"/>
          </a:xfrm>
          <a:prstGeom prst="rect">
            <a:avLst/>
          </a:prstGeom>
          <a:noFill/>
        </p:spPr>
        <p:txBody>
          <a:bodyPr wrap="square" rtlCol="0">
            <a:spAutoFit/>
          </a:bodyPr>
          <a:lstStyle/>
          <a:p>
            <a:r>
              <a:rPr lang="en-US" b="1" dirty="0">
                <a:solidFill>
                  <a:srgbClr val="00B050"/>
                </a:solidFill>
                <a:latin typeface="Adamsky SF" pitchFamily="2" charset="0"/>
                <a:cs typeface="Arial Narrow" panose="020B0604020202020204" pitchFamily="34" charset="0"/>
              </a:rPr>
              <a:t>Teamwork</a:t>
            </a:r>
          </a:p>
          <a:p>
            <a:r>
              <a:rPr lang="en-GB" sz="1200" dirty="0">
                <a:latin typeface="Adamsky SF" pitchFamily="2" charset="0"/>
                <a:cs typeface="Arial Narrow" panose="020B0604020202020204" pitchFamily="34" charset="0"/>
              </a:rPr>
              <a:t>Treat everyone equally, support each other and work together to have fun and achieve. Celebrate each other's success. Be a good friend and a positive team player in school, sport and life. </a:t>
            </a:r>
            <a:endParaRPr lang="en-US" sz="1200" dirty="0">
              <a:latin typeface="Adamsky SF" pitchFamily="2" charset="0"/>
              <a:cs typeface="Arial Narrow" panose="020B0604020202020204" pitchFamily="34" charset="0"/>
            </a:endParaRPr>
          </a:p>
        </p:txBody>
      </p:sp>
      <p:sp>
        <p:nvSpPr>
          <p:cNvPr id="10" name="TextBox 9">
            <a:extLst>
              <a:ext uri="{FF2B5EF4-FFF2-40B4-BE49-F238E27FC236}">
                <a16:creationId xmlns:a16="http://schemas.microsoft.com/office/drawing/2014/main" id="{69C611BA-02D3-834E-87AE-A8C1D50E2BB2}"/>
              </a:ext>
            </a:extLst>
          </p:cNvPr>
          <p:cNvSpPr txBox="1"/>
          <p:nvPr/>
        </p:nvSpPr>
        <p:spPr>
          <a:xfrm>
            <a:off x="4960109" y="3276180"/>
            <a:ext cx="2819301" cy="1477328"/>
          </a:xfrm>
          <a:prstGeom prst="rect">
            <a:avLst/>
          </a:prstGeom>
          <a:noFill/>
        </p:spPr>
        <p:txBody>
          <a:bodyPr wrap="square" rtlCol="0">
            <a:spAutoFit/>
          </a:bodyPr>
          <a:lstStyle/>
          <a:p>
            <a:r>
              <a:rPr lang="en-US" b="1" dirty="0">
                <a:solidFill>
                  <a:srgbClr val="FF33CC"/>
                </a:solidFill>
                <a:latin typeface="Adamsky SF" pitchFamily="2" charset="0"/>
                <a:cs typeface="Arial Narrow" panose="020B0604020202020204" pitchFamily="34" charset="0"/>
              </a:rPr>
              <a:t>Passion</a:t>
            </a:r>
          </a:p>
          <a:p>
            <a:r>
              <a:rPr lang="en-GB" sz="1200" dirty="0">
                <a:latin typeface="Adamsky SF" pitchFamily="2" charset="0"/>
                <a:cs typeface="Arial Narrow" panose="020B0604020202020204" pitchFamily="34" charset="0"/>
              </a:rPr>
              <a:t>Giving it 100%, putting your heart and soul into whatever you are doing and never giving up. Care about what you do and the people around you and approach each opportunity with enthusiasm and positivity. </a:t>
            </a:r>
            <a:endParaRPr lang="en-US" sz="1200" dirty="0">
              <a:latin typeface="Adamsky SF" pitchFamily="2" charset="0"/>
              <a:cs typeface="Arial Narrow" panose="020B0604020202020204" pitchFamily="34" charset="0"/>
            </a:endParaRPr>
          </a:p>
        </p:txBody>
      </p:sp>
      <p:sp>
        <p:nvSpPr>
          <p:cNvPr id="11" name="TextBox 10">
            <a:extLst>
              <a:ext uri="{FF2B5EF4-FFF2-40B4-BE49-F238E27FC236}">
                <a16:creationId xmlns:a16="http://schemas.microsoft.com/office/drawing/2014/main" id="{CC7A448F-C910-D14D-921D-6AE022CAAA7E}"/>
              </a:ext>
            </a:extLst>
          </p:cNvPr>
          <p:cNvSpPr txBox="1"/>
          <p:nvPr/>
        </p:nvSpPr>
        <p:spPr>
          <a:xfrm>
            <a:off x="8729268" y="1802040"/>
            <a:ext cx="3292610" cy="1292662"/>
          </a:xfrm>
          <a:prstGeom prst="rect">
            <a:avLst/>
          </a:prstGeom>
          <a:noFill/>
        </p:spPr>
        <p:txBody>
          <a:bodyPr wrap="square" rtlCol="0">
            <a:spAutoFit/>
          </a:bodyPr>
          <a:lstStyle/>
          <a:p>
            <a:r>
              <a:rPr lang="en-US" b="1" dirty="0">
                <a:solidFill>
                  <a:schemeClr val="bg1">
                    <a:lumMod val="50000"/>
                  </a:schemeClr>
                </a:solidFill>
                <a:latin typeface="Adamsky SF" pitchFamily="2" charset="0"/>
                <a:cs typeface="Arial Narrow" panose="020B0604020202020204" pitchFamily="34" charset="0"/>
              </a:rPr>
              <a:t>Respect</a:t>
            </a:r>
          </a:p>
          <a:p>
            <a:r>
              <a:rPr lang="en-GB" sz="1200" dirty="0">
                <a:latin typeface="Adamsky SF" pitchFamily="2" charset="0"/>
                <a:cs typeface="Arial Narrow" panose="020B0604020202020204" pitchFamily="34" charset="0"/>
              </a:rPr>
              <a:t>Treating others politely and with understanding. Accepting life’s ‘ups and downs’ with grace. Respect every day, in everything you do and for everyone around you. </a:t>
            </a:r>
            <a:endParaRPr lang="en-US" sz="1200" dirty="0">
              <a:latin typeface="Adamsky SF" pitchFamily="2" charset="0"/>
              <a:cs typeface="Arial Narrow" panose="020B0604020202020204" pitchFamily="34" charset="0"/>
            </a:endParaRPr>
          </a:p>
        </p:txBody>
      </p:sp>
      <p:sp>
        <p:nvSpPr>
          <p:cNvPr id="12" name="TextBox 11">
            <a:extLst>
              <a:ext uri="{FF2B5EF4-FFF2-40B4-BE49-F238E27FC236}">
                <a16:creationId xmlns:a16="http://schemas.microsoft.com/office/drawing/2014/main" id="{B11B2227-5103-F244-A1A5-FBDD153EDB4E}"/>
              </a:ext>
            </a:extLst>
          </p:cNvPr>
          <p:cNvSpPr txBox="1"/>
          <p:nvPr/>
        </p:nvSpPr>
        <p:spPr>
          <a:xfrm>
            <a:off x="8729268" y="3268654"/>
            <a:ext cx="3092392" cy="1846659"/>
          </a:xfrm>
          <a:prstGeom prst="rect">
            <a:avLst/>
          </a:prstGeom>
          <a:noFill/>
        </p:spPr>
        <p:txBody>
          <a:bodyPr wrap="square" rtlCol="0">
            <a:spAutoFit/>
          </a:bodyPr>
          <a:lstStyle/>
          <a:p>
            <a:r>
              <a:rPr lang="en-US" b="1" dirty="0">
                <a:solidFill>
                  <a:schemeClr val="accent2">
                    <a:lumMod val="75000"/>
                  </a:schemeClr>
                </a:solidFill>
                <a:latin typeface="Adamsky SF" pitchFamily="2" charset="0"/>
                <a:cs typeface="Arial Narrow" panose="020B0604020202020204" pitchFamily="34" charset="0"/>
              </a:rPr>
              <a:t>Determination</a:t>
            </a:r>
          </a:p>
          <a:p>
            <a:r>
              <a:rPr lang="en-GB" sz="1200" dirty="0">
                <a:latin typeface="Adamsky SF" pitchFamily="2" charset="0"/>
                <a:cs typeface="Arial Narrow" panose="020B0604020202020204" pitchFamily="34" charset="0"/>
              </a:rPr>
              <a:t>Keep going no matter what. Determination is about the journey you go on to push yourself and achieve your dreams. Have the mental strength and the self-discipline to overcome obstacles, commit to your goals and keep working every day to become the very best you can be. Don’t hold back! </a:t>
            </a:r>
            <a:endParaRPr lang="en-US" sz="1200" dirty="0">
              <a:latin typeface="Adamsky SF" pitchFamily="2" charset="0"/>
              <a:cs typeface="Arial Narrow" panose="020B0604020202020204" pitchFamily="34" charset="0"/>
            </a:endParaRPr>
          </a:p>
        </p:txBody>
      </p:sp>
      <p:pic>
        <p:nvPicPr>
          <p:cNvPr id="13" name="Picture 12">
            <a:extLst>
              <a:ext uri="{FF2B5EF4-FFF2-40B4-BE49-F238E27FC236}">
                <a16:creationId xmlns:a16="http://schemas.microsoft.com/office/drawing/2014/main" id="{DF4CD0D1-2840-EF4D-A034-44AA3C37B27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99980" y="3333050"/>
            <a:ext cx="952500" cy="952500"/>
          </a:xfrm>
          <a:prstGeom prst="rect">
            <a:avLst/>
          </a:prstGeom>
          <a:noFill/>
          <a:ln w="9525">
            <a:noFill/>
            <a:miter lim="800000"/>
            <a:headEnd/>
            <a:tailEnd/>
          </a:ln>
        </p:spPr>
      </p:pic>
      <p:pic>
        <p:nvPicPr>
          <p:cNvPr id="14" name="Picture 13">
            <a:extLst>
              <a:ext uri="{FF2B5EF4-FFF2-40B4-BE49-F238E27FC236}">
                <a16:creationId xmlns:a16="http://schemas.microsoft.com/office/drawing/2014/main" id="{8D629574-6C12-6C45-91EA-FFCE99AB7F15}"/>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258622" y="1871856"/>
            <a:ext cx="952500" cy="952500"/>
          </a:xfrm>
          <a:prstGeom prst="rect">
            <a:avLst/>
          </a:prstGeom>
          <a:noFill/>
          <a:ln w="9525">
            <a:noFill/>
            <a:miter lim="800000"/>
            <a:headEnd/>
            <a:tailEnd/>
          </a:ln>
        </p:spPr>
      </p:pic>
      <p:pic>
        <p:nvPicPr>
          <p:cNvPr id="15" name="Picture 14">
            <a:extLst>
              <a:ext uri="{FF2B5EF4-FFF2-40B4-BE49-F238E27FC236}">
                <a16:creationId xmlns:a16="http://schemas.microsoft.com/office/drawing/2014/main" id="{6E6B05B7-02AB-CD4F-AD89-909E4A86FB3C}"/>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6808" y="1868044"/>
            <a:ext cx="952500" cy="952500"/>
          </a:xfrm>
          <a:prstGeom prst="rect">
            <a:avLst/>
          </a:prstGeom>
          <a:noFill/>
          <a:ln w="9525">
            <a:noFill/>
            <a:miter lim="800000"/>
            <a:headEnd/>
            <a:tailEnd/>
          </a:ln>
        </p:spPr>
      </p:pic>
      <p:pic>
        <p:nvPicPr>
          <p:cNvPr id="16" name="Picture 15">
            <a:extLst>
              <a:ext uri="{FF2B5EF4-FFF2-40B4-BE49-F238E27FC236}">
                <a16:creationId xmlns:a16="http://schemas.microsoft.com/office/drawing/2014/main" id="{53508D15-81D0-9C4D-953D-A3DB29BAF540}"/>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3933577" y="1872622"/>
            <a:ext cx="952500" cy="952500"/>
          </a:xfrm>
          <a:prstGeom prst="rect">
            <a:avLst/>
          </a:prstGeom>
          <a:noFill/>
          <a:ln w="9525">
            <a:noFill/>
            <a:miter lim="800000"/>
            <a:headEnd/>
            <a:tailEnd/>
          </a:ln>
        </p:spPr>
      </p:pic>
      <p:pic>
        <p:nvPicPr>
          <p:cNvPr id="17" name="Picture 16">
            <a:extLst>
              <a:ext uri="{FF2B5EF4-FFF2-40B4-BE49-F238E27FC236}">
                <a16:creationId xmlns:a16="http://schemas.microsoft.com/office/drawing/2014/main" id="{C9F385D8-2FC2-A24E-B3D5-75B8D7C54190}"/>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3945238" y="3306801"/>
            <a:ext cx="952500" cy="952500"/>
          </a:xfrm>
          <a:prstGeom prst="rect">
            <a:avLst/>
          </a:prstGeom>
          <a:noFill/>
          <a:ln w="9525">
            <a:noFill/>
            <a:miter lim="800000"/>
            <a:headEnd/>
            <a:tailEnd/>
          </a:ln>
        </p:spPr>
      </p:pic>
      <p:pic>
        <p:nvPicPr>
          <p:cNvPr id="18" name="Picture 17">
            <a:extLst>
              <a:ext uri="{FF2B5EF4-FFF2-40B4-BE49-F238E27FC236}">
                <a16:creationId xmlns:a16="http://schemas.microsoft.com/office/drawing/2014/main" id="{5E502375-A4BF-EB4A-A4F5-AA48FE066F8E}"/>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7714125" y="3330439"/>
            <a:ext cx="952500" cy="952500"/>
          </a:xfrm>
          <a:prstGeom prst="rect">
            <a:avLst/>
          </a:prstGeom>
          <a:noFill/>
          <a:ln w="9525">
            <a:noFill/>
            <a:miter lim="800000"/>
            <a:headEnd/>
            <a:tailEnd/>
          </a:ln>
        </p:spPr>
      </p:pic>
      <p:sp>
        <p:nvSpPr>
          <p:cNvPr id="19" name="Rectangle 18"/>
          <p:cNvSpPr/>
          <p:nvPr/>
        </p:nvSpPr>
        <p:spPr>
          <a:xfrm>
            <a:off x="437781" y="309145"/>
            <a:ext cx="4705135" cy="523220"/>
          </a:xfrm>
          <a:prstGeom prst="rect">
            <a:avLst/>
          </a:prstGeom>
          <a:noFill/>
        </p:spPr>
        <p:txBody>
          <a:bodyPr wrap="none" lIns="91440" tIns="45720" rIns="91440" bIns="45720">
            <a:spAutoFit/>
          </a:bodyPr>
          <a:lstStyle/>
          <a:p>
            <a:pPr algn="ctr"/>
            <a:r>
              <a:rPr lang="en-US" sz="2800" b="0" cap="none" spc="0" dirty="0">
                <a:ln w="0"/>
                <a:solidFill>
                  <a:srgbClr val="FFC000"/>
                </a:solidFill>
                <a:effectLst>
                  <a:outerShdw blurRad="38100" dist="19050" dir="2700000" algn="tl" rotWithShape="0">
                    <a:schemeClr val="dk1">
                      <a:alpha val="40000"/>
                    </a:schemeClr>
                  </a:outerShdw>
                </a:effectLst>
                <a:latin typeface="Adamsky SF" pitchFamily="2" charset="0"/>
              </a:rPr>
              <a:t>Spirit of the School Games</a:t>
            </a:r>
          </a:p>
        </p:txBody>
      </p:sp>
    </p:spTree>
    <p:extLst>
      <p:ext uri="{BB962C8B-B14F-4D97-AF65-F5344CB8AC3E}">
        <p14:creationId xmlns:p14="http://schemas.microsoft.com/office/powerpoint/2010/main" val="364370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344959" y="5768837"/>
            <a:ext cx="866163" cy="833975"/>
          </a:xfrm>
          <a:prstGeom prst="rect">
            <a:avLst/>
          </a:prstGeom>
        </p:spPr>
      </p:pic>
      <p:sp>
        <p:nvSpPr>
          <p:cNvPr id="6" name="Rectangle 5"/>
          <p:cNvSpPr/>
          <p:nvPr/>
        </p:nvSpPr>
        <p:spPr>
          <a:xfrm>
            <a:off x="2968617" y="146591"/>
            <a:ext cx="3387467" cy="584775"/>
          </a:xfrm>
          <a:prstGeom prst="rect">
            <a:avLst/>
          </a:prstGeom>
          <a:noFill/>
        </p:spPr>
        <p:txBody>
          <a:bodyPr wrap="none" lIns="91440" tIns="45720" rIns="91440" bIns="45720">
            <a:spAutoFit/>
          </a:bodyPr>
          <a:lstStyle/>
          <a:p>
            <a:pPr algn="ctr"/>
            <a:r>
              <a:rPr lang="en-US" sz="3200" b="0" cap="none" spc="0" dirty="0">
                <a:ln w="0"/>
                <a:solidFill>
                  <a:srgbClr val="FFC000"/>
                </a:solidFill>
                <a:effectLst>
                  <a:outerShdw blurRad="38100" dist="19050" dir="2700000" algn="tl" rotWithShape="0">
                    <a:schemeClr val="dk1">
                      <a:alpha val="40000"/>
                    </a:schemeClr>
                  </a:outerShdw>
                </a:effectLst>
                <a:latin typeface="Adamsky SF" pitchFamily="2" charset="0"/>
              </a:rPr>
              <a:t>The 5 Challenges</a:t>
            </a:r>
          </a:p>
        </p:txBody>
      </p:sp>
      <p:pic>
        <p:nvPicPr>
          <p:cNvPr id="7" name="Picture 6"/>
          <p:cNvPicPr>
            <a:picLocks noChangeAspect="1"/>
          </p:cNvPicPr>
          <p:nvPr/>
        </p:nvPicPr>
        <p:blipFill>
          <a:blip r:embed="rId4"/>
          <a:stretch>
            <a:fillRect/>
          </a:stretch>
        </p:blipFill>
        <p:spPr>
          <a:xfrm>
            <a:off x="590281" y="65285"/>
            <a:ext cx="2378336" cy="2158605"/>
          </a:xfrm>
          <a:prstGeom prst="rect">
            <a:avLst/>
          </a:prstGeom>
        </p:spPr>
      </p:pic>
      <p:sp>
        <p:nvSpPr>
          <p:cNvPr id="8" name="Rounded Rectangle 7"/>
          <p:cNvSpPr/>
          <p:nvPr/>
        </p:nvSpPr>
        <p:spPr>
          <a:xfrm>
            <a:off x="3065235" y="747382"/>
            <a:ext cx="2614309" cy="513196"/>
          </a:xfrm>
          <a:prstGeom prst="roundRect">
            <a:avLst/>
          </a:prstGeom>
          <a:solidFill>
            <a:srgbClr val="FF33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damsky SF" pitchFamily="2" charset="0"/>
              </a:rPr>
              <a:t>Tennis Tap Ups</a:t>
            </a:r>
          </a:p>
        </p:txBody>
      </p:sp>
      <p:sp>
        <p:nvSpPr>
          <p:cNvPr id="9" name="Rounded Rectangle 8"/>
          <p:cNvSpPr/>
          <p:nvPr/>
        </p:nvSpPr>
        <p:spPr>
          <a:xfrm>
            <a:off x="6117022" y="731366"/>
            <a:ext cx="2614309" cy="513196"/>
          </a:xfrm>
          <a:prstGeom prst="round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damsky SF" pitchFamily="2" charset="0"/>
              </a:rPr>
              <a:t>Pick up &amp; Throw</a:t>
            </a:r>
          </a:p>
        </p:txBody>
      </p:sp>
      <p:sp>
        <p:nvSpPr>
          <p:cNvPr id="10" name="Rounded Rectangle 9"/>
          <p:cNvSpPr/>
          <p:nvPr/>
        </p:nvSpPr>
        <p:spPr>
          <a:xfrm>
            <a:off x="9168809" y="747382"/>
            <a:ext cx="2614309" cy="513196"/>
          </a:xfrm>
          <a:prstGeom prst="round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damsky SF" pitchFamily="2" charset="0"/>
              </a:rPr>
              <a:t>Table Target</a:t>
            </a:r>
          </a:p>
        </p:txBody>
      </p:sp>
      <p:sp>
        <p:nvSpPr>
          <p:cNvPr id="11" name="Rounded Rectangle 10"/>
          <p:cNvSpPr/>
          <p:nvPr/>
        </p:nvSpPr>
        <p:spPr>
          <a:xfrm>
            <a:off x="4372389" y="1461798"/>
            <a:ext cx="2614309" cy="513196"/>
          </a:xfrm>
          <a:prstGeom prst="roundRect">
            <a:avLst/>
          </a:prstGeom>
          <a:solidFill>
            <a:srgbClr val="FFFF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damsky SF" pitchFamily="2" charset="0"/>
              </a:rPr>
              <a:t>Batting for Rounder’s</a:t>
            </a:r>
          </a:p>
        </p:txBody>
      </p:sp>
      <p:sp>
        <p:nvSpPr>
          <p:cNvPr id="12" name="Rounded Rectangle 11"/>
          <p:cNvSpPr/>
          <p:nvPr/>
        </p:nvSpPr>
        <p:spPr>
          <a:xfrm>
            <a:off x="7424176" y="1461798"/>
            <a:ext cx="2614309" cy="513196"/>
          </a:xfrm>
          <a:prstGeom prst="round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damsky SF" pitchFamily="2" charset="0"/>
              </a:rPr>
              <a:t>Hit the Wicket</a:t>
            </a:r>
          </a:p>
        </p:txBody>
      </p:sp>
      <p:sp>
        <p:nvSpPr>
          <p:cNvPr id="13" name="TextBox 12"/>
          <p:cNvSpPr txBox="1"/>
          <p:nvPr/>
        </p:nvSpPr>
        <p:spPr>
          <a:xfrm>
            <a:off x="1606113" y="1144588"/>
            <a:ext cx="347659" cy="184666"/>
          </a:xfrm>
          <a:prstGeom prst="rect">
            <a:avLst/>
          </a:prstGeom>
          <a:noFill/>
        </p:spPr>
        <p:txBody>
          <a:bodyPr wrap="square" rtlCol="0">
            <a:spAutoFit/>
          </a:bodyPr>
          <a:lstStyle/>
          <a:p>
            <a:r>
              <a:rPr lang="en-GB" sz="600" b="1" dirty="0">
                <a:solidFill>
                  <a:schemeClr val="bg1"/>
                </a:solidFill>
              </a:rPr>
              <a:t>KV</a:t>
            </a:r>
          </a:p>
        </p:txBody>
      </p:sp>
      <p:pic>
        <p:nvPicPr>
          <p:cNvPr id="14" name="Picture 13"/>
          <p:cNvPicPr>
            <a:picLocks noChangeAspect="1"/>
          </p:cNvPicPr>
          <p:nvPr/>
        </p:nvPicPr>
        <p:blipFill>
          <a:blip r:embed="rId5"/>
          <a:stretch>
            <a:fillRect/>
          </a:stretch>
        </p:blipFill>
        <p:spPr>
          <a:xfrm rot="20495154">
            <a:off x="1667873" y="1086614"/>
            <a:ext cx="181108" cy="155236"/>
          </a:xfrm>
          <a:prstGeom prst="rect">
            <a:avLst/>
          </a:prstGeom>
        </p:spPr>
      </p:pic>
      <p:cxnSp>
        <p:nvCxnSpPr>
          <p:cNvPr id="16" name="Straight Connector 15"/>
          <p:cNvCxnSpPr/>
          <p:nvPr/>
        </p:nvCxnSpPr>
        <p:spPr>
          <a:xfrm>
            <a:off x="2421400" y="2144089"/>
            <a:ext cx="21765" cy="34442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67295" y="2159179"/>
            <a:ext cx="21765" cy="344427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32588" y="2134391"/>
            <a:ext cx="21765" cy="344427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774142" y="2130951"/>
            <a:ext cx="21765" cy="344427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44959" y="2408287"/>
            <a:ext cx="1760666" cy="398266"/>
          </a:xfrm>
          <a:prstGeom prst="roundRect">
            <a:avLst/>
          </a:prstGeom>
          <a:solidFill>
            <a:srgbClr val="FF33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Adamsky SF" pitchFamily="2" charset="0"/>
              </a:rPr>
              <a:t>Tennis Tap Ups</a:t>
            </a:r>
          </a:p>
        </p:txBody>
      </p:sp>
      <p:sp>
        <p:nvSpPr>
          <p:cNvPr id="34" name="Rounded Rectangle 33"/>
          <p:cNvSpPr/>
          <p:nvPr/>
        </p:nvSpPr>
        <p:spPr>
          <a:xfrm>
            <a:off x="2743433" y="2424176"/>
            <a:ext cx="1760666" cy="382377"/>
          </a:xfrm>
          <a:prstGeom prst="round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Adamsky SF" pitchFamily="2" charset="0"/>
              </a:rPr>
              <a:t>Pick up and Throw</a:t>
            </a:r>
          </a:p>
        </p:txBody>
      </p:sp>
      <p:sp>
        <p:nvSpPr>
          <p:cNvPr id="35" name="Rounded Rectangle 34"/>
          <p:cNvSpPr/>
          <p:nvPr/>
        </p:nvSpPr>
        <p:spPr>
          <a:xfrm>
            <a:off x="5199297" y="2408075"/>
            <a:ext cx="1760666" cy="398478"/>
          </a:xfrm>
          <a:prstGeom prst="round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damsky SF" pitchFamily="2" charset="0"/>
              </a:rPr>
              <a:t>Table Target</a:t>
            </a:r>
          </a:p>
        </p:txBody>
      </p:sp>
      <p:sp>
        <p:nvSpPr>
          <p:cNvPr id="36" name="Rounded Rectangle 35"/>
          <p:cNvSpPr/>
          <p:nvPr/>
        </p:nvSpPr>
        <p:spPr>
          <a:xfrm>
            <a:off x="7685241" y="2427068"/>
            <a:ext cx="1758013" cy="390131"/>
          </a:xfrm>
          <a:prstGeom prst="roundRect">
            <a:avLst/>
          </a:prstGeom>
          <a:solidFill>
            <a:srgbClr val="FFFF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Batting for </a:t>
            </a:r>
            <a:r>
              <a:rPr lang="en-GB" sz="1200" dirty="0" err="1">
                <a:solidFill>
                  <a:schemeClr val="tx1"/>
                </a:solidFill>
                <a:latin typeface="Adamsky SF" pitchFamily="2" charset="0"/>
              </a:rPr>
              <a:t>Rounders</a:t>
            </a:r>
            <a:endParaRPr lang="en-GB" sz="1200" dirty="0">
              <a:solidFill>
                <a:schemeClr val="tx1"/>
              </a:solidFill>
              <a:latin typeface="Adamsky SF" pitchFamily="2" charset="0"/>
            </a:endParaRPr>
          </a:p>
        </p:txBody>
      </p:sp>
      <p:sp>
        <p:nvSpPr>
          <p:cNvPr id="37" name="Rounded Rectangle 36"/>
          <p:cNvSpPr/>
          <p:nvPr/>
        </p:nvSpPr>
        <p:spPr>
          <a:xfrm>
            <a:off x="10126795" y="2397429"/>
            <a:ext cx="1783229" cy="409124"/>
          </a:xfrm>
          <a:prstGeom prst="roundRect">
            <a:avLst/>
          </a:prstGeom>
          <a:solidFill>
            <a:schemeClr val="bg1">
              <a:lumMod val="6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Hit the Wicket</a:t>
            </a:r>
          </a:p>
        </p:txBody>
      </p:sp>
      <p:sp>
        <p:nvSpPr>
          <p:cNvPr id="39" name="Rectangle 38"/>
          <p:cNvSpPr/>
          <p:nvPr/>
        </p:nvSpPr>
        <p:spPr>
          <a:xfrm>
            <a:off x="260833" y="3173562"/>
            <a:ext cx="1929126" cy="999832"/>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Aim-To complete as many tennis tap ups as possible in 60 seconds</a:t>
            </a:r>
          </a:p>
        </p:txBody>
      </p:sp>
      <p:sp>
        <p:nvSpPr>
          <p:cNvPr id="40" name="Rectangle 39"/>
          <p:cNvSpPr/>
          <p:nvPr/>
        </p:nvSpPr>
        <p:spPr>
          <a:xfrm>
            <a:off x="268342" y="4568114"/>
            <a:ext cx="1913899" cy="836632"/>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1x Stopwatch</a:t>
            </a:r>
          </a:p>
          <a:p>
            <a:pPr marL="171450" indent="-171450">
              <a:buFont typeface="Wingdings" panose="05000000000000000000" pitchFamily="2" charset="2"/>
              <a:buChar char="q"/>
            </a:pPr>
            <a:r>
              <a:rPr lang="en-GB" sz="1200" dirty="0">
                <a:solidFill>
                  <a:schemeClr val="tx1"/>
                </a:solidFill>
                <a:latin typeface="Adamsky SF" pitchFamily="2" charset="0"/>
              </a:rPr>
              <a:t>1x Tennis Racket</a:t>
            </a:r>
          </a:p>
          <a:p>
            <a:pPr marL="171450" indent="-171450">
              <a:buFont typeface="Wingdings" panose="05000000000000000000" pitchFamily="2" charset="2"/>
              <a:buChar char="q"/>
            </a:pPr>
            <a:r>
              <a:rPr lang="en-GB" sz="1200" dirty="0">
                <a:solidFill>
                  <a:schemeClr val="tx1"/>
                </a:solidFill>
                <a:latin typeface="Adamsky SF" pitchFamily="2" charset="0"/>
              </a:rPr>
              <a:t>1x Tennis Ball</a:t>
            </a:r>
          </a:p>
        </p:txBody>
      </p:sp>
      <p:sp>
        <p:nvSpPr>
          <p:cNvPr id="41" name="Rectangle 40"/>
          <p:cNvSpPr/>
          <p:nvPr/>
        </p:nvSpPr>
        <p:spPr>
          <a:xfrm>
            <a:off x="2647102" y="3157378"/>
            <a:ext cx="1931510" cy="100275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Adamsky SF" pitchFamily="2" charset="0"/>
              </a:rPr>
              <a:t>Aim-Roll the ball forward into the target zone, retrieve the ball and throw the ball back at the target. How many in 60s?</a:t>
            </a:r>
          </a:p>
        </p:txBody>
      </p:sp>
      <p:sp>
        <p:nvSpPr>
          <p:cNvPr id="42" name="Rectangle 41"/>
          <p:cNvSpPr/>
          <p:nvPr/>
        </p:nvSpPr>
        <p:spPr>
          <a:xfrm>
            <a:off x="2647102" y="4568114"/>
            <a:ext cx="1913899" cy="836632"/>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1x Tennis Ball</a:t>
            </a:r>
          </a:p>
          <a:p>
            <a:pPr marL="171450" indent="-171450">
              <a:buFont typeface="Wingdings" panose="05000000000000000000" pitchFamily="2" charset="2"/>
              <a:buChar char="q"/>
            </a:pPr>
            <a:r>
              <a:rPr lang="en-GB" sz="1200" dirty="0">
                <a:solidFill>
                  <a:schemeClr val="tx1"/>
                </a:solidFill>
                <a:latin typeface="Adamsky SF" pitchFamily="2" charset="0"/>
              </a:rPr>
              <a:t>Cones</a:t>
            </a:r>
          </a:p>
          <a:p>
            <a:pPr marL="171450" indent="-171450">
              <a:buFont typeface="Wingdings" panose="05000000000000000000" pitchFamily="2" charset="2"/>
              <a:buChar char="q"/>
            </a:pPr>
            <a:r>
              <a:rPr lang="en-GB" sz="1200" dirty="0">
                <a:solidFill>
                  <a:schemeClr val="tx1"/>
                </a:solidFill>
                <a:latin typeface="Adamsky SF" pitchFamily="2" charset="0"/>
              </a:rPr>
              <a:t>Hoop</a:t>
            </a:r>
          </a:p>
        </p:txBody>
      </p:sp>
      <p:sp>
        <p:nvSpPr>
          <p:cNvPr id="43" name="Rectangle 42"/>
          <p:cNvSpPr/>
          <p:nvPr/>
        </p:nvSpPr>
        <p:spPr>
          <a:xfrm>
            <a:off x="5107253" y="3157378"/>
            <a:ext cx="1913899" cy="100043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Aim- How many times can you get the ball into the target in 60s?</a:t>
            </a:r>
          </a:p>
        </p:txBody>
      </p:sp>
      <p:sp>
        <p:nvSpPr>
          <p:cNvPr id="44" name="Rectangle 43"/>
          <p:cNvSpPr/>
          <p:nvPr/>
        </p:nvSpPr>
        <p:spPr>
          <a:xfrm>
            <a:off x="5089642" y="4568113"/>
            <a:ext cx="1913899" cy="921447"/>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endParaRPr lang="en-GB" sz="1200" dirty="0">
              <a:solidFill>
                <a:schemeClr val="tx1"/>
              </a:solidFill>
              <a:latin typeface="Adamsky SF" pitchFamily="2" charset="0"/>
            </a:endParaRPr>
          </a:p>
          <a:p>
            <a:pPr marL="171450" indent="-171450">
              <a:buFont typeface="Wingdings" panose="05000000000000000000" pitchFamily="2" charset="2"/>
              <a:buChar char="q"/>
            </a:pPr>
            <a:r>
              <a:rPr lang="en-GB" sz="1200" dirty="0">
                <a:solidFill>
                  <a:schemeClr val="tx1"/>
                </a:solidFill>
                <a:latin typeface="Adamsky SF" pitchFamily="2" charset="0"/>
              </a:rPr>
              <a:t>1x Table Tennis Bat (Small Bat)</a:t>
            </a:r>
          </a:p>
          <a:p>
            <a:pPr marL="171450" indent="-171450">
              <a:buFont typeface="Wingdings" panose="05000000000000000000" pitchFamily="2" charset="2"/>
              <a:buChar char="q"/>
            </a:pPr>
            <a:r>
              <a:rPr lang="en-GB" sz="1200" dirty="0">
                <a:solidFill>
                  <a:schemeClr val="tx1"/>
                </a:solidFill>
                <a:latin typeface="Adamsky SF" pitchFamily="2" charset="0"/>
              </a:rPr>
              <a:t>1x Table Tennis ball</a:t>
            </a:r>
          </a:p>
          <a:p>
            <a:pPr marL="171450" indent="-171450">
              <a:buFont typeface="Wingdings" panose="05000000000000000000" pitchFamily="2" charset="2"/>
              <a:buChar char="q"/>
            </a:pPr>
            <a:r>
              <a:rPr lang="en-GB" sz="1200" dirty="0">
                <a:solidFill>
                  <a:schemeClr val="tx1"/>
                </a:solidFill>
                <a:latin typeface="Adamsky SF" pitchFamily="2" charset="0"/>
              </a:rPr>
              <a:t>Table (Any)</a:t>
            </a:r>
          </a:p>
          <a:p>
            <a:pPr marL="171450" indent="-171450">
              <a:buFont typeface="Wingdings" panose="05000000000000000000" pitchFamily="2" charset="2"/>
              <a:buChar char="q"/>
            </a:pPr>
            <a:r>
              <a:rPr lang="en-GB" sz="1200" dirty="0">
                <a:solidFill>
                  <a:schemeClr val="tx1"/>
                </a:solidFill>
                <a:latin typeface="Adamsky SF" pitchFamily="2" charset="0"/>
              </a:rPr>
              <a:t>1x Cone</a:t>
            </a:r>
          </a:p>
          <a:p>
            <a:endParaRPr lang="en-GB" sz="1200" dirty="0">
              <a:solidFill>
                <a:schemeClr val="tx1"/>
              </a:solidFill>
              <a:latin typeface="Adamsky SF" pitchFamily="2" charset="0"/>
            </a:endParaRPr>
          </a:p>
        </p:txBody>
      </p:sp>
      <p:sp>
        <p:nvSpPr>
          <p:cNvPr id="45" name="Rectangle 44"/>
          <p:cNvSpPr/>
          <p:nvPr/>
        </p:nvSpPr>
        <p:spPr>
          <a:xfrm>
            <a:off x="7598519" y="3154260"/>
            <a:ext cx="1913899" cy="100666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Adamsky SF" pitchFamily="2" charset="0"/>
              </a:rPr>
              <a:t>Aim-To strike the ball with a rounder's bat through the cones </a:t>
            </a:r>
          </a:p>
        </p:txBody>
      </p:sp>
      <p:sp>
        <p:nvSpPr>
          <p:cNvPr id="46" name="Rectangle 45"/>
          <p:cNvSpPr/>
          <p:nvPr/>
        </p:nvSpPr>
        <p:spPr>
          <a:xfrm>
            <a:off x="7571559" y="4568114"/>
            <a:ext cx="1913899" cy="836632"/>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endParaRPr lang="en-GB" sz="1200" dirty="0">
              <a:solidFill>
                <a:schemeClr val="tx1"/>
              </a:solidFill>
              <a:latin typeface="Adamsky SF" pitchFamily="2" charset="0"/>
            </a:endParaRPr>
          </a:p>
          <a:p>
            <a:pPr marL="171450" indent="-171450">
              <a:buFont typeface="Wingdings" panose="05000000000000000000" pitchFamily="2" charset="2"/>
              <a:buChar char="q"/>
            </a:pPr>
            <a:r>
              <a:rPr lang="en-GB" sz="1200" dirty="0">
                <a:solidFill>
                  <a:schemeClr val="tx1"/>
                </a:solidFill>
                <a:latin typeface="Adamsky SF" pitchFamily="2" charset="0"/>
              </a:rPr>
              <a:t>1x </a:t>
            </a:r>
            <a:r>
              <a:rPr lang="en-GB" sz="1200" dirty="0" err="1">
                <a:solidFill>
                  <a:schemeClr val="tx1"/>
                </a:solidFill>
                <a:latin typeface="Adamsky SF" pitchFamily="2" charset="0"/>
              </a:rPr>
              <a:t>Rounders</a:t>
            </a:r>
            <a:r>
              <a:rPr lang="en-GB" sz="1200" dirty="0">
                <a:solidFill>
                  <a:schemeClr val="tx1"/>
                </a:solidFill>
                <a:latin typeface="Adamsky SF" pitchFamily="2" charset="0"/>
              </a:rPr>
              <a:t> Bat</a:t>
            </a:r>
          </a:p>
          <a:p>
            <a:pPr marL="171450" indent="-171450">
              <a:buFont typeface="Wingdings" panose="05000000000000000000" pitchFamily="2" charset="2"/>
              <a:buChar char="q"/>
            </a:pPr>
            <a:r>
              <a:rPr lang="en-GB" sz="1200" dirty="0">
                <a:solidFill>
                  <a:schemeClr val="tx1"/>
                </a:solidFill>
                <a:latin typeface="Adamsky SF" pitchFamily="2" charset="0"/>
              </a:rPr>
              <a:t>1x </a:t>
            </a:r>
            <a:r>
              <a:rPr lang="en-GB" sz="1200" dirty="0" err="1">
                <a:solidFill>
                  <a:schemeClr val="tx1"/>
                </a:solidFill>
                <a:latin typeface="Adamsky SF" pitchFamily="2" charset="0"/>
              </a:rPr>
              <a:t>Rounders</a:t>
            </a:r>
            <a:r>
              <a:rPr lang="en-GB" sz="1200" dirty="0">
                <a:solidFill>
                  <a:schemeClr val="tx1"/>
                </a:solidFill>
                <a:latin typeface="Adamsky SF" pitchFamily="2" charset="0"/>
              </a:rPr>
              <a:t> Ball</a:t>
            </a:r>
          </a:p>
          <a:p>
            <a:pPr marL="171450" indent="-171450">
              <a:buFont typeface="Wingdings" panose="05000000000000000000" pitchFamily="2" charset="2"/>
              <a:buChar char="q"/>
            </a:pPr>
            <a:r>
              <a:rPr lang="en-GB" sz="1200" dirty="0">
                <a:solidFill>
                  <a:schemeClr val="tx1"/>
                </a:solidFill>
                <a:latin typeface="Adamsky SF" pitchFamily="2" charset="0"/>
              </a:rPr>
              <a:t>6x Cones</a:t>
            </a:r>
          </a:p>
          <a:p>
            <a:endParaRPr lang="en-GB" sz="1200" dirty="0">
              <a:solidFill>
                <a:schemeClr val="tx1"/>
              </a:solidFill>
              <a:latin typeface="Adamsky SF" pitchFamily="2" charset="0"/>
            </a:endParaRPr>
          </a:p>
        </p:txBody>
      </p:sp>
      <p:sp>
        <p:nvSpPr>
          <p:cNvPr id="47" name="Rectangle 46"/>
          <p:cNvSpPr/>
          <p:nvPr/>
        </p:nvSpPr>
        <p:spPr>
          <a:xfrm>
            <a:off x="10038485" y="3154260"/>
            <a:ext cx="1954591" cy="1003548"/>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Aim-To bowl the ball accurately, under or overarm, at a set of cricket wickets</a:t>
            </a:r>
          </a:p>
        </p:txBody>
      </p:sp>
      <p:sp>
        <p:nvSpPr>
          <p:cNvPr id="48" name="Rectangle 47"/>
          <p:cNvSpPr/>
          <p:nvPr/>
        </p:nvSpPr>
        <p:spPr>
          <a:xfrm>
            <a:off x="10038485" y="4565910"/>
            <a:ext cx="1913899" cy="920533"/>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1x Cricket Wickets</a:t>
            </a:r>
          </a:p>
          <a:p>
            <a:pPr marL="171450" indent="-171450">
              <a:buFont typeface="Wingdings" panose="05000000000000000000" pitchFamily="2" charset="2"/>
              <a:buChar char="q"/>
            </a:pPr>
            <a:r>
              <a:rPr lang="en-GB" sz="1200" dirty="0">
                <a:solidFill>
                  <a:schemeClr val="tx1"/>
                </a:solidFill>
                <a:latin typeface="Adamsky SF" pitchFamily="2" charset="0"/>
              </a:rPr>
              <a:t>2x Red cones, 2 x Yellow Cones</a:t>
            </a:r>
          </a:p>
          <a:p>
            <a:pPr marL="171450" indent="-171450">
              <a:buFont typeface="Wingdings" panose="05000000000000000000" pitchFamily="2" charset="2"/>
              <a:buChar char="q"/>
            </a:pPr>
            <a:r>
              <a:rPr lang="en-GB" sz="1200" dirty="0">
                <a:solidFill>
                  <a:schemeClr val="tx1"/>
                </a:solidFill>
                <a:latin typeface="Adamsky SF" pitchFamily="2" charset="0"/>
              </a:rPr>
              <a:t>1x Soft ball (Tennis ball size)</a:t>
            </a:r>
          </a:p>
        </p:txBody>
      </p:sp>
    </p:spTree>
    <p:extLst>
      <p:ext uri="{BB962C8B-B14F-4D97-AF65-F5344CB8AC3E}">
        <p14:creationId xmlns:p14="http://schemas.microsoft.com/office/powerpoint/2010/main" val="415023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20" y="0"/>
            <a:ext cx="12193057" cy="6858594"/>
          </a:xfrm>
          <a:prstGeom prst="rect">
            <a:avLst/>
          </a:prstGeom>
        </p:spPr>
      </p:pic>
      <p:sp>
        <p:nvSpPr>
          <p:cNvPr id="5" name="Rounded Rectangle 4"/>
          <p:cNvSpPr/>
          <p:nvPr/>
        </p:nvSpPr>
        <p:spPr>
          <a:xfrm>
            <a:off x="1928701" y="566973"/>
            <a:ext cx="3564889" cy="534610"/>
          </a:xfrm>
          <a:prstGeom prst="roundRect">
            <a:avLst/>
          </a:prstGeom>
          <a:solidFill>
            <a:srgbClr val="FF33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Adamsky SF" pitchFamily="2" charset="0"/>
              </a:rPr>
              <a:t>Tennis Tap Ups</a:t>
            </a:r>
          </a:p>
        </p:txBody>
      </p:sp>
      <p:sp>
        <p:nvSpPr>
          <p:cNvPr id="7" name="TextBox 6"/>
          <p:cNvSpPr txBox="1"/>
          <p:nvPr/>
        </p:nvSpPr>
        <p:spPr>
          <a:xfrm>
            <a:off x="794597" y="1168425"/>
            <a:ext cx="347659" cy="153888"/>
          </a:xfrm>
          <a:prstGeom prst="rect">
            <a:avLst/>
          </a:prstGeom>
          <a:noFill/>
        </p:spPr>
        <p:txBody>
          <a:bodyPr wrap="square" rtlCol="0">
            <a:spAutoFit/>
          </a:bodyPr>
          <a:lstStyle/>
          <a:p>
            <a:r>
              <a:rPr lang="en-GB" sz="400" b="1" dirty="0">
                <a:solidFill>
                  <a:schemeClr val="bg1"/>
                </a:solidFill>
              </a:rPr>
              <a:t>KV</a:t>
            </a:r>
          </a:p>
        </p:txBody>
      </p:sp>
      <p:pic>
        <p:nvPicPr>
          <p:cNvPr id="8" name="Picture 7"/>
          <p:cNvPicPr>
            <a:picLocks noChangeAspect="1"/>
          </p:cNvPicPr>
          <p:nvPr/>
        </p:nvPicPr>
        <p:blipFill rotWithShape="1">
          <a:blip r:embed="rId3">
            <a:clrChange>
              <a:clrFrom>
                <a:srgbClr val="FFFFFF"/>
              </a:clrFrom>
              <a:clrTo>
                <a:srgbClr val="FFFFFF">
                  <a:alpha val="0"/>
                </a:srgbClr>
              </a:clrTo>
            </a:clrChange>
            <a:lum bright="70000" contrast="-70000"/>
          </a:blip>
          <a:srcRect l="27067" t="27258" r="26816" b="27601"/>
          <a:stretch/>
        </p:blipFill>
        <p:spPr>
          <a:xfrm rot="163632">
            <a:off x="892766" y="1155889"/>
            <a:ext cx="75015" cy="51583"/>
          </a:xfrm>
          <a:prstGeom prst="rect">
            <a:avLst/>
          </a:prstGeom>
        </p:spPr>
      </p:pic>
      <p:sp>
        <p:nvSpPr>
          <p:cNvPr id="9" name="Rectangle 8"/>
          <p:cNvSpPr/>
          <p:nvPr/>
        </p:nvSpPr>
        <p:spPr>
          <a:xfrm rot="21174381">
            <a:off x="490404" y="1863257"/>
            <a:ext cx="1303283" cy="238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Overview</a:t>
            </a:r>
          </a:p>
        </p:txBody>
      </p:sp>
      <p:sp>
        <p:nvSpPr>
          <p:cNvPr id="12" name="Rectangle 11"/>
          <p:cNvSpPr/>
          <p:nvPr/>
        </p:nvSpPr>
        <p:spPr>
          <a:xfrm>
            <a:off x="794597" y="2920527"/>
            <a:ext cx="4523637" cy="971577"/>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Aim- Using a tennis racket complete as many tap ups as possible in 60 seconds</a:t>
            </a:r>
          </a:p>
        </p:txBody>
      </p:sp>
      <p:sp>
        <p:nvSpPr>
          <p:cNvPr id="14" name="Rectangle 13"/>
          <p:cNvSpPr/>
          <p:nvPr/>
        </p:nvSpPr>
        <p:spPr>
          <a:xfrm rot="21174381">
            <a:off x="6130072" y="355064"/>
            <a:ext cx="1861614" cy="27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Equipment Needed</a:t>
            </a:r>
          </a:p>
        </p:txBody>
      </p:sp>
      <p:sp>
        <p:nvSpPr>
          <p:cNvPr id="15" name="Rectangle 14"/>
          <p:cNvSpPr/>
          <p:nvPr/>
        </p:nvSpPr>
        <p:spPr>
          <a:xfrm rot="21174381">
            <a:off x="490406" y="4147315"/>
            <a:ext cx="1303283" cy="23833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The Rules</a:t>
            </a:r>
          </a:p>
        </p:txBody>
      </p:sp>
      <p:sp>
        <p:nvSpPr>
          <p:cNvPr id="16" name="Rectangle 15"/>
          <p:cNvSpPr/>
          <p:nvPr/>
        </p:nvSpPr>
        <p:spPr>
          <a:xfrm>
            <a:off x="794597" y="4535082"/>
            <a:ext cx="4523637" cy="97157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The ball must be volleyed in the air and then tapped up consecutively without the ball bouncing</a:t>
            </a:r>
          </a:p>
          <a:p>
            <a:pPr algn="ctr"/>
            <a:endParaRPr lang="en-GB" sz="1200" dirty="0">
              <a:solidFill>
                <a:schemeClr val="tx1"/>
              </a:solidFill>
              <a:latin typeface="Adamsky SF" pitchFamily="2" charset="0"/>
            </a:endParaRPr>
          </a:p>
          <a:p>
            <a:pPr algn="ctr"/>
            <a:r>
              <a:rPr lang="en-GB" sz="1200" dirty="0">
                <a:solidFill>
                  <a:schemeClr val="tx1"/>
                </a:solidFill>
                <a:latin typeface="Adamsky SF" pitchFamily="2" charset="0"/>
              </a:rPr>
              <a:t>If you drop the ball retrieve it and carry on but your score goes back to zero and you start counting again</a:t>
            </a:r>
          </a:p>
        </p:txBody>
      </p:sp>
      <p:sp>
        <p:nvSpPr>
          <p:cNvPr id="30" name="Rectangle 29"/>
          <p:cNvSpPr/>
          <p:nvPr/>
        </p:nvSpPr>
        <p:spPr>
          <a:xfrm>
            <a:off x="6714269" y="739921"/>
            <a:ext cx="1913899" cy="836632"/>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1x Tennis Ball (soft ball)</a:t>
            </a:r>
          </a:p>
          <a:p>
            <a:pPr marL="171450" indent="-171450">
              <a:buFont typeface="Wingdings" panose="05000000000000000000" pitchFamily="2" charset="2"/>
              <a:buChar char="q"/>
            </a:pPr>
            <a:r>
              <a:rPr lang="en-GB" sz="1200" dirty="0">
                <a:solidFill>
                  <a:schemeClr val="tx1"/>
                </a:solidFill>
                <a:latin typeface="Adamsky SF" pitchFamily="2" charset="0"/>
              </a:rPr>
              <a:t>1x Tennis Racket</a:t>
            </a:r>
          </a:p>
          <a:p>
            <a:pPr marL="171450" indent="-171450">
              <a:buFont typeface="Wingdings" panose="05000000000000000000" pitchFamily="2" charset="2"/>
              <a:buChar char="q"/>
            </a:pPr>
            <a:r>
              <a:rPr lang="en-GB" sz="1200" dirty="0">
                <a:solidFill>
                  <a:schemeClr val="tx1"/>
                </a:solidFill>
                <a:latin typeface="Adamsky SF" pitchFamily="2" charset="0"/>
              </a:rPr>
              <a:t>1x Stopwatch</a:t>
            </a:r>
          </a:p>
        </p:txBody>
      </p:sp>
      <p:sp>
        <p:nvSpPr>
          <p:cNvPr id="31" name="Rectangle 30"/>
          <p:cNvSpPr/>
          <p:nvPr/>
        </p:nvSpPr>
        <p:spPr>
          <a:xfrm rot="21174381">
            <a:off x="6275208" y="1846952"/>
            <a:ext cx="1861614" cy="270946"/>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Scoring &amp; Judging</a:t>
            </a:r>
          </a:p>
        </p:txBody>
      </p:sp>
      <p:sp>
        <p:nvSpPr>
          <p:cNvPr id="32" name="Rectangle 31"/>
          <p:cNvSpPr/>
          <p:nvPr/>
        </p:nvSpPr>
        <p:spPr>
          <a:xfrm>
            <a:off x="6714268" y="2285444"/>
            <a:ext cx="5015277" cy="694503"/>
          </a:xfrm>
          <a:prstGeom prst="rect">
            <a:avLst/>
          </a:prstGeom>
          <a:solidFill>
            <a:schemeClr val="bg1"/>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A sports leader will time 60 seconds. Count the number of tap ups you complete in 60 seconds. Remember if the ball hits the floor you must start again. The highest rally is the score recorded.</a:t>
            </a:r>
          </a:p>
        </p:txBody>
      </p:sp>
      <p:graphicFrame>
        <p:nvGraphicFramePr>
          <p:cNvPr id="33" name="Table 32"/>
          <p:cNvGraphicFramePr>
            <a:graphicFrameLocks noGrp="1"/>
          </p:cNvGraphicFramePr>
          <p:nvPr>
            <p:extLst>
              <p:ext uri="{D42A27DB-BD31-4B8C-83A1-F6EECF244321}">
                <p14:modId xmlns:p14="http://schemas.microsoft.com/office/powerpoint/2010/main" val="1781306140"/>
              </p:ext>
            </p:extLst>
          </p:nvPr>
        </p:nvGraphicFramePr>
        <p:xfrm>
          <a:off x="7347904" y="3107274"/>
          <a:ext cx="4088468" cy="1097280"/>
        </p:xfrm>
        <a:graphic>
          <a:graphicData uri="http://schemas.openxmlformats.org/drawingml/2006/table">
            <a:tbl>
              <a:tblPr firstRow="1" bandRow="1">
                <a:tableStyleId>{5940675A-B579-460E-94D1-54222C63F5DA}</a:tableStyleId>
              </a:tblPr>
              <a:tblGrid>
                <a:gridCol w="1022117">
                  <a:extLst>
                    <a:ext uri="{9D8B030D-6E8A-4147-A177-3AD203B41FA5}">
                      <a16:colId xmlns:a16="http://schemas.microsoft.com/office/drawing/2014/main" val="1516137756"/>
                    </a:ext>
                  </a:extLst>
                </a:gridCol>
                <a:gridCol w="1022117">
                  <a:extLst>
                    <a:ext uri="{9D8B030D-6E8A-4147-A177-3AD203B41FA5}">
                      <a16:colId xmlns:a16="http://schemas.microsoft.com/office/drawing/2014/main" val="2263643829"/>
                    </a:ext>
                  </a:extLst>
                </a:gridCol>
                <a:gridCol w="1022117">
                  <a:extLst>
                    <a:ext uri="{9D8B030D-6E8A-4147-A177-3AD203B41FA5}">
                      <a16:colId xmlns:a16="http://schemas.microsoft.com/office/drawing/2014/main" val="1254912180"/>
                    </a:ext>
                  </a:extLst>
                </a:gridCol>
                <a:gridCol w="1022117">
                  <a:extLst>
                    <a:ext uri="{9D8B030D-6E8A-4147-A177-3AD203B41FA5}">
                      <a16:colId xmlns:a16="http://schemas.microsoft.com/office/drawing/2014/main" val="1167667562"/>
                    </a:ext>
                  </a:extLst>
                </a:gridCol>
              </a:tblGrid>
              <a:tr h="237223">
                <a:tc>
                  <a:txBody>
                    <a:bodyPr/>
                    <a:lstStyle/>
                    <a:p>
                      <a:pPr algn="ctr"/>
                      <a:r>
                        <a:rPr lang="en-GB" sz="1200" dirty="0">
                          <a:latin typeface="Adamsky SF" pitchFamily="2" charset="0"/>
                        </a:rPr>
                        <a:t>Year Group</a:t>
                      </a:r>
                    </a:p>
                  </a:txBody>
                  <a:tcPr/>
                </a:tc>
                <a:tc>
                  <a:txBody>
                    <a:bodyPr/>
                    <a:lstStyle/>
                    <a:p>
                      <a:pPr algn="ctr"/>
                      <a:r>
                        <a:rPr lang="en-GB" sz="1200" dirty="0">
                          <a:latin typeface="Adamsky SF" pitchFamily="2" charset="0"/>
                        </a:rPr>
                        <a:t>Bronze</a:t>
                      </a:r>
                    </a:p>
                  </a:txBody>
                  <a:tcPr/>
                </a:tc>
                <a:tc>
                  <a:txBody>
                    <a:bodyPr/>
                    <a:lstStyle/>
                    <a:p>
                      <a:pPr algn="ctr"/>
                      <a:r>
                        <a:rPr lang="en-GB" sz="1200" dirty="0">
                          <a:latin typeface="Adamsky SF" pitchFamily="2" charset="0"/>
                        </a:rPr>
                        <a:t>Silver</a:t>
                      </a:r>
                    </a:p>
                  </a:txBody>
                  <a:tcPr/>
                </a:tc>
                <a:tc>
                  <a:txBody>
                    <a:bodyPr/>
                    <a:lstStyle/>
                    <a:p>
                      <a:pPr algn="ctr"/>
                      <a:r>
                        <a:rPr lang="en-GB" sz="1200" dirty="0">
                          <a:latin typeface="Adamsky SF" pitchFamily="2" charset="0"/>
                        </a:rPr>
                        <a:t>Gold</a:t>
                      </a:r>
                    </a:p>
                  </a:txBody>
                  <a:tcPr/>
                </a:tc>
                <a:extLst>
                  <a:ext uri="{0D108BD9-81ED-4DB2-BD59-A6C34878D82A}">
                    <a16:rowId xmlns:a16="http://schemas.microsoft.com/office/drawing/2014/main" val="1579297867"/>
                  </a:ext>
                </a:extLst>
              </a:tr>
              <a:tr h="237223">
                <a:tc>
                  <a:txBody>
                    <a:bodyPr/>
                    <a:lstStyle/>
                    <a:p>
                      <a:pPr algn="ctr"/>
                      <a:r>
                        <a:rPr lang="en-GB" sz="1200" dirty="0">
                          <a:latin typeface="Adamsky SF" pitchFamily="2" charset="0"/>
                        </a:rPr>
                        <a:t>Years 1 &amp; 2</a:t>
                      </a:r>
                    </a:p>
                  </a:txBody>
                  <a:tcPr/>
                </a:tc>
                <a:tc>
                  <a:txBody>
                    <a:bodyPr/>
                    <a:lstStyle/>
                    <a:p>
                      <a:pPr algn="ctr"/>
                      <a:r>
                        <a:rPr lang="en-GB" sz="1100" dirty="0">
                          <a:latin typeface="Adamsky SF" pitchFamily="2" charset="0"/>
                        </a:rPr>
                        <a:t>5-6</a:t>
                      </a:r>
                    </a:p>
                  </a:txBody>
                  <a:tcPr/>
                </a:tc>
                <a:tc>
                  <a:txBody>
                    <a:bodyPr/>
                    <a:lstStyle/>
                    <a:p>
                      <a:pPr algn="ctr"/>
                      <a:r>
                        <a:rPr lang="en-GB" sz="1100" dirty="0">
                          <a:latin typeface="Adamsky SF" pitchFamily="2" charset="0"/>
                        </a:rPr>
                        <a:t>7-8</a:t>
                      </a:r>
                    </a:p>
                  </a:txBody>
                  <a:tcPr/>
                </a:tc>
                <a:tc>
                  <a:txBody>
                    <a:bodyPr/>
                    <a:lstStyle/>
                    <a:p>
                      <a:pPr algn="ctr"/>
                      <a:r>
                        <a:rPr lang="en-GB" sz="1100" dirty="0">
                          <a:latin typeface="Adamsky SF" pitchFamily="2" charset="0"/>
                        </a:rPr>
                        <a:t>9+</a:t>
                      </a:r>
                    </a:p>
                  </a:txBody>
                  <a:tcPr/>
                </a:tc>
                <a:extLst>
                  <a:ext uri="{0D108BD9-81ED-4DB2-BD59-A6C34878D82A}">
                    <a16:rowId xmlns:a16="http://schemas.microsoft.com/office/drawing/2014/main" val="1736596310"/>
                  </a:ext>
                </a:extLst>
              </a:tr>
              <a:tr h="237223">
                <a:tc>
                  <a:txBody>
                    <a:bodyPr/>
                    <a:lstStyle/>
                    <a:p>
                      <a:pPr algn="ctr"/>
                      <a:r>
                        <a:rPr lang="en-GB" sz="1200" dirty="0">
                          <a:latin typeface="Adamsky SF" pitchFamily="2" charset="0"/>
                        </a:rPr>
                        <a:t>Years 3 &amp; 4</a:t>
                      </a:r>
                    </a:p>
                  </a:txBody>
                  <a:tcPr/>
                </a:tc>
                <a:tc>
                  <a:txBody>
                    <a:bodyPr/>
                    <a:lstStyle/>
                    <a:p>
                      <a:pPr algn="ctr"/>
                      <a:r>
                        <a:rPr lang="en-GB" sz="1100" dirty="0">
                          <a:latin typeface="Adamsky SF" pitchFamily="2" charset="0"/>
                        </a:rPr>
                        <a:t>10-11</a:t>
                      </a:r>
                    </a:p>
                  </a:txBody>
                  <a:tcPr/>
                </a:tc>
                <a:tc>
                  <a:txBody>
                    <a:bodyPr/>
                    <a:lstStyle/>
                    <a:p>
                      <a:pPr algn="ctr"/>
                      <a:r>
                        <a:rPr lang="en-GB" sz="1100" dirty="0">
                          <a:latin typeface="Adamsky SF" pitchFamily="2" charset="0"/>
                        </a:rPr>
                        <a:t>11-15</a:t>
                      </a:r>
                    </a:p>
                  </a:txBody>
                  <a:tcPr/>
                </a:tc>
                <a:tc>
                  <a:txBody>
                    <a:bodyPr/>
                    <a:lstStyle/>
                    <a:p>
                      <a:pPr algn="ctr"/>
                      <a:r>
                        <a:rPr lang="en-GB" sz="1100" dirty="0">
                          <a:latin typeface="Adamsky SF" pitchFamily="2" charset="0"/>
                        </a:rPr>
                        <a:t>16+</a:t>
                      </a:r>
                    </a:p>
                  </a:txBody>
                  <a:tcPr/>
                </a:tc>
                <a:extLst>
                  <a:ext uri="{0D108BD9-81ED-4DB2-BD59-A6C34878D82A}">
                    <a16:rowId xmlns:a16="http://schemas.microsoft.com/office/drawing/2014/main" val="2609240983"/>
                  </a:ext>
                </a:extLst>
              </a:tr>
              <a:tr h="237223">
                <a:tc>
                  <a:txBody>
                    <a:bodyPr/>
                    <a:lstStyle/>
                    <a:p>
                      <a:pPr algn="ctr"/>
                      <a:r>
                        <a:rPr lang="en-GB" sz="1200" dirty="0">
                          <a:latin typeface="Adamsky SF" pitchFamily="2" charset="0"/>
                        </a:rPr>
                        <a:t>Years 5 &amp; 6</a:t>
                      </a:r>
                    </a:p>
                  </a:txBody>
                  <a:tcPr/>
                </a:tc>
                <a:tc>
                  <a:txBody>
                    <a:bodyPr/>
                    <a:lstStyle/>
                    <a:p>
                      <a:pPr algn="ctr"/>
                      <a:r>
                        <a:rPr lang="en-GB" sz="1100" dirty="0">
                          <a:latin typeface="Adamsky SF" pitchFamily="2" charset="0"/>
                        </a:rPr>
                        <a:t>12-15</a:t>
                      </a:r>
                    </a:p>
                  </a:txBody>
                  <a:tcPr/>
                </a:tc>
                <a:tc>
                  <a:txBody>
                    <a:bodyPr/>
                    <a:lstStyle/>
                    <a:p>
                      <a:pPr algn="ctr"/>
                      <a:r>
                        <a:rPr lang="en-GB" sz="1100" dirty="0">
                          <a:latin typeface="Adamsky SF" pitchFamily="2" charset="0"/>
                        </a:rPr>
                        <a:t>16-25</a:t>
                      </a:r>
                    </a:p>
                  </a:txBody>
                  <a:tcPr/>
                </a:tc>
                <a:tc>
                  <a:txBody>
                    <a:bodyPr/>
                    <a:lstStyle/>
                    <a:p>
                      <a:pPr algn="ctr"/>
                      <a:r>
                        <a:rPr lang="en-GB" sz="1100" dirty="0">
                          <a:latin typeface="Adamsky SF" pitchFamily="2" charset="0"/>
                        </a:rPr>
                        <a:t>25+</a:t>
                      </a:r>
                    </a:p>
                  </a:txBody>
                  <a:tcPr/>
                </a:tc>
                <a:extLst>
                  <a:ext uri="{0D108BD9-81ED-4DB2-BD59-A6C34878D82A}">
                    <a16:rowId xmlns:a16="http://schemas.microsoft.com/office/drawing/2014/main" val="517981358"/>
                  </a:ext>
                </a:extLst>
              </a:tr>
            </a:tbl>
          </a:graphicData>
        </a:graphic>
      </p:graphicFrame>
      <p:sp>
        <p:nvSpPr>
          <p:cNvPr id="34" name="Rectangle 33"/>
          <p:cNvSpPr/>
          <p:nvPr/>
        </p:nvSpPr>
        <p:spPr>
          <a:xfrm rot="21174381">
            <a:off x="6417097" y="4374082"/>
            <a:ext cx="1861614" cy="2709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Make it easier/harder</a:t>
            </a:r>
          </a:p>
        </p:txBody>
      </p:sp>
      <p:sp>
        <p:nvSpPr>
          <p:cNvPr id="35" name="Rectangle 34"/>
          <p:cNvSpPr/>
          <p:nvPr/>
        </p:nvSpPr>
        <p:spPr>
          <a:xfrm>
            <a:off x="6714268" y="4812156"/>
            <a:ext cx="5015277" cy="694503"/>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0000"/>
                </a:solidFill>
                <a:latin typeface="Adamsky SF" pitchFamily="2" charset="0"/>
              </a:rPr>
              <a:t>Easier- Use a larger ball or bigger bat</a:t>
            </a:r>
          </a:p>
          <a:p>
            <a:pPr algn="ctr"/>
            <a:r>
              <a:rPr lang="en-GB" sz="1200" dirty="0">
                <a:solidFill>
                  <a:srgbClr val="00B050"/>
                </a:solidFill>
                <a:latin typeface="Adamsky SF" pitchFamily="2" charset="0"/>
              </a:rPr>
              <a:t>Harder-Use a smaller ball, rotate the racket after every tap up (forehand and backhand)</a:t>
            </a:r>
          </a:p>
        </p:txBody>
      </p:sp>
      <p:sp>
        <p:nvSpPr>
          <p:cNvPr id="36" name="Rectangle 35"/>
          <p:cNvSpPr/>
          <p:nvPr/>
        </p:nvSpPr>
        <p:spPr>
          <a:xfrm rot="21174381">
            <a:off x="8985691" y="186313"/>
            <a:ext cx="1861614" cy="270946"/>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How to improve?</a:t>
            </a:r>
          </a:p>
        </p:txBody>
      </p:sp>
      <p:sp>
        <p:nvSpPr>
          <p:cNvPr id="37" name="Rectangle 36"/>
          <p:cNvSpPr/>
          <p:nvPr/>
        </p:nvSpPr>
        <p:spPr>
          <a:xfrm>
            <a:off x="9051603" y="740743"/>
            <a:ext cx="2677942" cy="836632"/>
          </a:xfrm>
          <a:prstGeom prst="rect">
            <a:avLst/>
          </a:prstGeom>
          <a:solidFill>
            <a:schemeClr val="bg1"/>
          </a:solid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Aim to keep the ball below head height using little taps. </a:t>
            </a:r>
          </a:p>
          <a:p>
            <a:pPr marL="171450" indent="-171450">
              <a:buFont typeface="Wingdings" panose="05000000000000000000" pitchFamily="2" charset="2"/>
              <a:buChar char="q"/>
            </a:pPr>
            <a:r>
              <a:rPr lang="en-GB" sz="1200" dirty="0">
                <a:solidFill>
                  <a:schemeClr val="tx1"/>
                </a:solidFill>
                <a:latin typeface="Adamsky SF" pitchFamily="2" charset="0"/>
              </a:rPr>
              <a:t>Tap the ball upwards and not use big swings. </a:t>
            </a:r>
          </a:p>
        </p:txBody>
      </p:sp>
      <p:grpSp>
        <p:nvGrpSpPr>
          <p:cNvPr id="44" name="Group 43"/>
          <p:cNvGrpSpPr/>
          <p:nvPr/>
        </p:nvGrpSpPr>
        <p:grpSpPr>
          <a:xfrm>
            <a:off x="2092995" y="1194778"/>
            <a:ext cx="3193377" cy="415385"/>
            <a:chOff x="2029935" y="1194778"/>
            <a:chExt cx="3193377" cy="415385"/>
          </a:xfrm>
        </p:grpSpPr>
        <p:pic>
          <p:nvPicPr>
            <p:cNvPr id="38" name="Picture 37">
              <a:extLst>
                <a:ext uri="{FF2B5EF4-FFF2-40B4-BE49-F238E27FC236}">
                  <a16:creationId xmlns:a16="http://schemas.microsoft.com/office/drawing/2014/main" id="{DF4CD0D1-2840-EF4D-A034-44AA3C37B27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3556" y="1223670"/>
              <a:ext cx="409775" cy="369254"/>
            </a:xfrm>
            <a:prstGeom prst="rect">
              <a:avLst/>
            </a:prstGeom>
            <a:noFill/>
            <a:ln w="9525">
              <a:noFill/>
              <a:miter lim="800000"/>
              <a:headEnd/>
              <a:tailEnd/>
            </a:ln>
          </p:spPr>
        </p:pic>
        <p:pic>
          <p:nvPicPr>
            <p:cNvPr id="39" name="Picture 38">
              <a:extLst>
                <a:ext uri="{FF2B5EF4-FFF2-40B4-BE49-F238E27FC236}">
                  <a16:creationId xmlns:a16="http://schemas.microsoft.com/office/drawing/2014/main" id="{8D629574-6C12-6C45-91EA-FFCE99AB7F15}"/>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2029935" y="1194778"/>
              <a:ext cx="412920" cy="388814"/>
            </a:xfrm>
            <a:prstGeom prst="rect">
              <a:avLst/>
            </a:prstGeom>
            <a:noFill/>
            <a:ln w="9525">
              <a:noFill/>
              <a:miter lim="800000"/>
              <a:headEnd/>
              <a:tailEnd/>
            </a:ln>
          </p:spPr>
        </p:pic>
        <p:pic>
          <p:nvPicPr>
            <p:cNvPr id="40" name="Picture 39">
              <a:extLst>
                <a:ext uri="{FF2B5EF4-FFF2-40B4-BE49-F238E27FC236}">
                  <a16:creationId xmlns:a16="http://schemas.microsoft.com/office/drawing/2014/main" id="{6E6B05B7-02AB-CD4F-AD89-909E4A86FB3C}"/>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1999" y="1204596"/>
              <a:ext cx="412920" cy="388814"/>
            </a:xfrm>
            <a:prstGeom prst="rect">
              <a:avLst/>
            </a:prstGeom>
            <a:noFill/>
            <a:ln w="9525">
              <a:noFill/>
              <a:miter lim="800000"/>
              <a:headEnd/>
              <a:tailEnd/>
            </a:ln>
          </p:spPr>
        </p:pic>
        <p:pic>
          <p:nvPicPr>
            <p:cNvPr id="41" name="Picture 40">
              <a:extLst>
                <a:ext uri="{FF2B5EF4-FFF2-40B4-BE49-F238E27FC236}">
                  <a16:creationId xmlns:a16="http://schemas.microsoft.com/office/drawing/2014/main" id="{53508D15-81D0-9C4D-953D-A3DB29BAF540}"/>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2547756" y="1213388"/>
              <a:ext cx="412920" cy="396775"/>
            </a:xfrm>
            <a:prstGeom prst="rect">
              <a:avLst/>
            </a:prstGeom>
            <a:noFill/>
            <a:ln w="9525">
              <a:noFill/>
              <a:miter lim="800000"/>
              <a:headEnd/>
              <a:tailEnd/>
            </a:ln>
          </p:spPr>
        </p:pic>
        <p:pic>
          <p:nvPicPr>
            <p:cNvPr id="42" name="Picture 41">
              <a:extLst>
                <a:ext uri="{FF2B5EF4-FFF2-40B4-BE49-F238E27FC236}">
                  <a16:creationId xmlns:a16="http://schemas.microsoft.com/office/drawing/2014/main" id="{C9F385D8-2FC2-A24E-B3D5-75B8D7C54190}"/>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4234293" y="1204596"/>
              <a:ext cx="422624" cy="405567"/>
            </a:xfrm>
            <a:prstGeom prst="rect">
              <a:avLst/>
            </a:prstGeom>
            <a:noFill/>
            <a:ln w="9525">
              <a:noFill/>
              <a:miter lim="800000"/>
              <a:headEnd/>
              <a:tailEnd/>
            </a:ln>
          </p:spPr>
        </p:pic>
        <p:pic>
          <p:nvPicPr>
            <p:cNvPr id="43" name="Picture 42">
              <a:extLst>
                <a:ext uri="{FF2B5EF4-FFF2-40B4-BE49-F238E27FC236}">
                  <a16:creationId xmlns:a16="http://schemas.microsoft.com/office/drawing/2014/main" id="{5E502375-A4BF-EB4A-A4F5-AA48FE066F8E}"/>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4801962" y="1213388"/>
              <a:ext cx="421350" cy="396576"/>
            </a:xfrm>
            <a:prstGeom prst="rect">
              <a:avLst/>
            </a:prstGeom>
            <a:noFill/>
            <a:ln w="9525">
              <a:noFill/>
              <a:miter lim="800000"/>
              <a:headEnd/>
              <a:tailEnd/>
            </a:ln>
          </p:spPr>
        </p:pic>
      </p:grpSp>
      <p:pic>
        <p:nvPicPr>
          <p:cNvPr id="2" name="Picture 1"/>
          <p:cNvPicPr>
            <a:picLocks noChangeAspect="1"/>
          </p:cNvPicPr>
          <p:nvPr/>
        </p:nvPicPr>
        <p:blipFill>
          <a:blip r:embed="rId10"/>
          <a:stretch>
            <a:fillRect/>
          </a:stretch>
        </p:blipFill>
        <p:spPr>
          <a:xfrm>
            <a:off x="171727" y="48864"/>
            <a:ext cx="1482804" cy="1679855"/>
          </a:xfrm>
          <a:prstGeom prst="rect">
            <a:avLst/>
          </a:prstGeom>
        </p:spPr>
      </p:pic>
      <p:pic>
        <p:nvPicPr>
          <p:cNvPr id="3" name="Picture 2"/>
          <p:cNvPicPr>
            <a:picLocks noChangeAspect="1"/>
          </p:cNvPicPr>
          <p:nvPr/>
        </p:nvPicPr>
        <p:blipFill>
          <a:blip r:embed="rId11"/>
          <a:stretch>
            <a:fillRect/>
          </a:stretch>
        </p:blipFill>
        <p:spPr>
          <a:xfrm>
            <a:off x="2451727" y="1617560"/>
            <a:ext cx="905407" cy="1246790"/>
          </a:xfrm>
          <a:prstGeom prst="rect">
            <a:avLst/>
          </a:prstGeom>
        </p:spPr>
      </p:pic>
      <p:pic>
        <p:nvPicPr>
          <p:cNvPr id="6" name="Picture 5"/>
          <p:cNvPicPr>
            <a:picLocks noChangeAspect="1"/>
          </p:cNvPicPr>
          <p:nvPr/>
        </p:nvPicPr>
        <p:blipFill>
          <a:blip r:embed="rId12">
            <a:clrChange>
              <a:clrFrom>
                <a:srgbClr val="FFFFFF"/>
              </a:clrFrom>
              <a:clrTo>
                <a:srgbClr val="FFFFFF">
                  <a:alpha val="0"/>
                </a:srgbClr>
              </a:clrTo>
            </a:clrChange>
          </a:blip>
          <a:stretch>
            <a:fillRect/>
          </a:stretch>
        </p:blipFill>
        <p:spPr>
          <a:xfrm rot="9820119">
            <a:off x="3062376" y="1953507"/>
            <a:ext cx="678287" cy="455300"/>
          </a:xfrm>
          <a:prstGeom prst="rect">
            <a:avLst/>
          </a:prstGeom>
        </p:spPr>
      </p:pic>
    </p:spTree>
    <p:extLst>
      <p:ext uri="{BB962C8B-B14F-4D97-AF65-F5344CB8AC3E}">
        <p14:creationId xmlns:p14="http://schemas.microsoft.com/office/powerpoint/2010/main" val="260904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20" y="0"/>
            <a:ext cx="12193057" cy="6858594"/>
          </a:xfrm>
          <a:prstGeom prst="rect">
            <a:avLst/>
          </a:prstGeom>
        </p:spPr>
      </p:pic>
      <p:sp>
        <p:nvSpPr>
          <p:cNvPr id="5" name="Rounded Rectangle 4"/>
          <p:cNvSpPr/>
          <p:nvPr/>
        </p:nvSpPr>
        <p:spPr>
          <a:xfrm>
            <a:off x="1928701" y="566973"/>
            <a:ext cx="3564889" cy="534610"/>
          </a:xfrm>
          <a:prstGeom prst="round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Adamsky SF" pitchFamily="2" charset="0"/>
              </a:rPr>
              <a:t>Pick up and Throw</a:t>
            </a:r>
          </a:p>
        </p:txBody>
      </p:sp>
      <p:sp>
        <p:nvSpPr>
          <p:cNvPr id="7" name="TextBox 6"/>
          <p:cNvSpPr txBox="1"/>
          <p:nvPr/>
        </p:nvSpPr>
        <p:spPr>
          <a:xfrm>
            <a:off x="794597" y="1168425"/>
            <a:ext cx="347659" cy="153888"/>
          </a:xfrm>
          <a:prstGeom prst="rect">
            <a:avLst/>
          </a:prstGeom>
          <a:noFill/>
        </p:spPr>
        <p:txBody>
          <a:bodyPr wrap="square" rtlCol="0">
            <a:spAutoFit/>
          </a:bodyPr>
          <a:lstStyle/>
          <a:p>
            <a:r>
              <a:rPr lang="en-GB" sz="400" b="1" dirty="0">
                <a:solidFill>
                  <a:schemeClr val="bg1"/>
                </a:solidFill>
              </a:rPr>
              <a:t>KV</a:t>
            </a:r>
          </a:p>
        </p:txBody>
      </p:sp>
      <p:pic>
        <p:nvPicPr>
          <p:cNvPr id="8" name="Picture 7"/>
          <p:cNvPicPr>
            <a:picLocks noChangeAspect="1"/>
          </p:cNvPicPr>
          <p:nvPr/>
        </p:nvPicPr>
        <p:blipFill rotWithShape="1">
          <a:blip r:embed="rId3">
            <a:clrChange>
              <a:clrFrom>
                <a:srgbClr val="FFFFFF"/>
              </a:clrFrom>
              <a:clrTo>
                <a:srgbClr val="FFFFFF">
                  <a:alpha val="0"/>
                </a:srgbClr>
              </a:clrTo>
            </a:clrChange>
            <a:lum bright="70000" contrast="-70000"/>
          </a:blip>
          <a:srcRect l="27067" t="27258" r="26816" b="27601"/>
          <a:stretch/>
        </p:blipFill>
        <p:spPr>
          <a:xfrm rot="163632">
            <a:off x="892766" y="1155889"/>
            <a:ext cx="75015" cy="51583"/>
          </a:xfrm>
          <a:prstGeom prst="rect">
            <a:avLst/>
          </a:prstGeom>
        </p:spPr>
      </p:pic>
      <p:sp>
        <p:nvSpPr>
          <p:cNvPr id="9" name="Rectangle 8"/>
          <p:cNvSpPr/>
          <p:nvPr/>
        </p:nvSpPr>
        <p:spPr>
          <a:xfrm rot="21174381">
            <a:off x="490404" y="1863257"/>
            <a:ext cx="1303283" cy="238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Overview</a:t>
            </a:r>
          </a:p>
        </p:txBody>
      </p:sp>
      <p:sp>
        <p:nvSpPr>
          <p:cNvPr id="12" name="Rectangle 11"/>
          <p:cNvSpPr/>
          <p:nvPr/>
        </p:nvSpPr>
        <p:spPr>
          <a:xfrm>
            <a:off x="794597" y="2748443"/>
            <a:ext cx="4523637" cy="1143662"/>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Aim- Roll the ball forward into the target zone, retrieve the ball and throw the ball back at the target. How many in 60s?</a:t>
            </a:r>
          </a:p>
        </p:txBody>
      </p:sp>
      <p:sp>
        <p:nvSpPr>
          <p:cNvPr id="14" name="Rectangle 13"/>
          <p:cNvSpPr/>
          <p:nvPr/>
        </p:nvSpPr>
        <p:spPr>
          <a:xfrm rot="21174381">
            <a:off x="6130072" y="355064"/>
            <a:ext cx="1861614" cy="27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Equipment Needed</a:t>
            </a:r>
          </a:p>
        </p:txBody>
      </p:sp>
      <p:sp>
        <p:nvSpPr>
          <p:cNvPr id="15" name="Rectangle 14"/>
          <p:cNvSpPr/>
          <p:nvPr/>
        </p:nvSpPr>
        <p:spPr>
          <a:xfrm rot="21174381">
            <a:off x="490406" y="4147315"/>
            <a:ext cx="1303283" cy="23833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The Rules</a:t>
            </a:r>
          </a:p>
        </p:txBody>
      </p:sp>
      <p:sp>
        <p:nvSpPr>
          <p:cNvPr id="16" name="Rectangle 15"/>
          <p:cNvSpPr/>
          <p:nvPr/>
        </p:nvSpPr>
        <p:spPr>
          <a:xfrm>
            <a:off x="794597" y="4535082"/>
            <a:ext cx="4523637" cy="97157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Place a hoop on the floor, start next to the hoop, roll the ball forward 5m into a 5m target zone, run collect the ball with one hand and throw the ball back into the hoop. Repeat for 60s to see how many you can get in the hoop.</a:t>
            </a:r>
          </a:p>
        </p:txBody>
      </p:sp>
      <p:sp>
        <p:nvSpPr>
          <p:cNvPr id="30" name="Rectangle 29"/>
          <p:cNvSpPr/>
          <p:nvPr/>
        </p:nvSpPr>
        <p:spPr>
          <a:xfrm>
            <a:off x="6714269" y="739920"/>
            <a:ext cx="1913899" cy="937503"/>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1x Tennis Ball (soft ball)</a:t>
            </a:r>
          </a:p>
          <a:p>
            <a:pPr marL="171450" indent="-171450">
              <a:buFont typeface="Wingdings" panose="05000000000000000000" pitchFamily="2" charset="2"/>
              <a:buChar char="q"/>
            </a:pPr>
            <a:r>
              <a:rPr lang="en-GB" sz="1200" dirty="0">
                <a:solidFill>
                  <a:schemeClr val="tx1"/>
                </a:solidFill>
                <a:latin typeface="Adamsky SF" pitchFamily="2" charset="0"/>
              </a:rPr>
              <a:t>1x hoop</a:t>
            </a:r>
          </a:p>
          <a:p>
            <a:pPr marL="171450" indent="-171450">
              <a:buFont typeface="Wingdings" panose="05000000000000000000" pitchFamily="2" charset="2"/>
              <a:buChar char="q"/>
            </a:pPr>
            <a:r>
              <a:rPr lang="en-GB" sz="1200" dirty="0">
                <a:solidFill>
                  <a:schemeClr val="tx1"/>
                </a:solidFill>
                <a:latin typeface="Adamsky SF" pitchFamily="2" charset="0"/>
              </a:rPr>
              <a:t>Tape Measure</a:t>
            </a:r>
          </a:p>
          <a:p>
            <a:pPr marL="171450" indent="-171450">
              <a:buFont typeface="Wingdings" panose="05000000000000000000" pitchFamily="2" charset="2"/>
              <a:buChar char="q"/>
            </a:pPr>
            <a:r>
              <a:rPr lang="en-GB" sz="1200" dirty="0">
                <a:solidFill>
                  <a:schemeClr val="tx1"/>
                </a:solidFill>
                <a:latin typeface="Adamsky SF" pitchFamily="2" charset="0"/>
              </a:rPr>
              <a:t>Cones</a:t>
            </a:r>
          </a:p>
        </p:txBody>
      </p:sp>
      <p:sp>
        <p:nvSpPr>
          <p:cNvPr id="31" name="Rectangle 30"/>
          <p:cNvSpPr/>
          <p:nvPr/>
        </p:nvSpPr>
        <p:spPr>
          <a:xfrm rot="21174381">
            <a:off x="6275208" y="1846952"/>
            <a:ext cx="1861614" cy="270946"/>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Scoring &amp; Judging</a:t>
            </a:r>
          </a:p>
        </p:txBody>
      </p:sp>
      <p:sp>
        <p:nvSpPr>
          <p:cNvPr id="32" name="Rectangle 31"/>
          <p:cNvSpPr/>
          <p:nvPr/>
        </p:nvSpPr>
        <p:spPr>
          <a:xfrm>
            <a:off x="6714268" y="2285444"/>
            <a:ext cx="5015277" cy="694503"/>
          </a:xfrm>
          <a:prstGeom prst="rect">
            <a:avLst/>
          </a:prstGeom>
          <a:solidFill>
            <a:schemeClr val="bg1"/>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A sports leader will time 60 seconds. The ball must be rolled into the target zone to count. The number of times the ball is thrown into the hoop should be counted. Count how many balls land in the hoop in 60 seconds</a:t>
            </a:r>
          </a:p>
        </p:txBody>
      </p:sp>
      <p:graphicFrame>
        <p:nvGraphicFramePr>
          <p:cNvPr id="33" name="Table 32"/>
          <p:cNvGraphicFramePr>
            <a:graphicFrameLocks noGrp="1"/>
          </p:cNvGraphicFramePr>
          <p:nvPr>
            <p:extLst>
              <p:ext uri="{D42A27DB-BD31-4B8C-83A1-F6EECF244321}">
                <p14:modId xmlns:p14="http://schemas.microsoft.com/office/powerpoint/2010/main" val="441318280"/>
              </p:ext>
            </p:extLst>
          </p:nvPr>
        </p:nvGraphicFramePr>
        <p:xfrm>
          <a:off x="7347904" y="3107274"/>
          <a:ext cx="4088468" cy="1097280"/>
        </p:xfrm>
        <a:graphic>
          <a:graphicData uri="http://schemas.openxmlformats.org/drawingml/2006/table">
            <a:tbl>
              <a:tblPr firstRow="1" bandRow="1">
                <a:tableStyleId>{5940675A-B579-460E-94D1-54222C63F5DA}</a:tableStyleId>
              </a:tblPr>
              <a:tblGrid>
                <a:gridCol w="1022117">
                  <a:extLst>
                    <a:ext uri="{9D8B030D-6E8A-4147-A177-3AD203B41FA5}">
                      <a16:colId xmlns:a16="http://schemas.microsoft.com/office/drawing/2014/main" val="1516137756"/>
                    </a:ext>
                  </a:extLst>
                </a:gridCol>
                <a:gridCol w="1022117">
                  <a:extLst>
                    <a:ext uri="{9D8B030D-6E8A-4147-A177-3AD203B41FA5}">
                      <a16:colId xmlns:a16="http://schemas.microsoft.com/office/drawing/2014/main" val="2263643829"/>
                    </a:ext>
                  </a:extLst>
                </a:gridCol>
                <a:gridCol w="1022117">
                  <a:extLst>
                    <a:ext uri="{9D8B030D-6E8A-4147-A177-3AD203B41FA5}">
                      <a16:colId xmlns:a16="http://schemas.microsoft.com/office/drawing/2014/main" val="1254912180"/>
                    </a:ext>
                  </a:extLst>
                </a:gridCol>
                <a:gridCol w="1022117">
                  <a:extLst>
                    <a:ext uri="{9D8B030D-6E8A-4147-A177-3AD203B41FA5}">
                      <a16:colId xmlns:a16="http://schemas.microsoft.com/office/drawing/2014/main" val="1167667562"/>
                    </a:ext>
                  </a:extLst>
                </a:gridCol>
              </a:tblGrid>
              <a:tr h="237223">
                <a:tc>
                  <a:txBody>
                    <a:bodyPr/>
                    <a:lstStyle/>
                    <a:p>
                      <a:pPr algn="ctr"/>
                      <a:r>
                        <a:rPr lang="en-GB" sz="1200" dirty="0">
                          <a:latin typeface="Adamsky SF" pitchFamily="2" charset="0"/>
                        </a:rPr>
                        <a:t>Year Group</a:t>
                      </a:r>
                    </a:p>
                  </a:txBody>
                  <a:tcPr/>
                </a:tc>
                <a:tc>
                  <a:txBody>
                    <a:bodyPr/>
                    <a:lstStyle/>
                    <a:p>
                      <a:pPr algn="ctr"/>
                      <a:r>
                        <a:rPr lang="en-GB" sz="1200" dirty="0">
                          <a:latin typeface="Adamsky SF" pitchFamily="2" charset="0"/>
                        </a:rPr>
                        <a:t>Bronze</a:t>
                      </a:r>
                    </a:p>
                  </a:txBody>
                  <a:tcPr/>
                </a:tc>
                <a:tc>
                  <a:txBody>
                    <a:bodyPr/>
                    <a:lstStyle/>
                    <a:p>
                      <a:pPr algn="ctr"/>
                      <a:r>
                        <a:rPr lang="en-GB" sz="1200" dirty="0">
                          <a:latin typeface="Adamsky SF" pitchFamily="2" charset="0"/>
                        </a:rPr>
                        <a:t>Silver</a:t>
                      </a:r>
                    </a:p>
                  </a:txBody>
                  <a:tcPr/>
                </a:tc>
                <a:tc>
                  <a:txBody>
                    <a:bodyPr/>
                    <a:lstStyle/>
                    <a:p>
                      <a:pPr algn="ctr"/>
                      <a:r>
                        <a:rPr lang="en-GB" sz="1200" dirty="0">
                          <a:latin typeface="Adamsky SF" pitchFamily="2" charset="0"/>
                        </a:rPr>
                        <a:t>Gold</a:t>
                      </a:r>
                    </a:p>
                  </a:txBody>
                  <a:tcPr/>
                </a:tc>
                <a:extLst>
                  <a:ext uri="{0D108BD9-81ED-4DB2-BD59-A6C34878D82A}">
                    <a16:rowId xmlns:a16="http://schemas.microsoft.com/office/drawing/2014/main" val="1579297867"/>
                  </a:ext>
                </a:extLst>
              </a:tr>
              <a:tr h="237223">
                <a:tc>
                  <a:txBody>
                    <a:bodyPr/>
                    <a:lstStyle/>
                    <a:p>
                      <a:pPr algn="ctr"/>
                      <a:r>
                        <a:rPr lang="en-GB" sz="1200" dirty="0">
                          <a:latin typeface="Adamsky SF" pitchFamily="2" charset="0"/>
                        </a:rPr>
                        <a:t>Years 1 &amp; 2</a:t>
                      </a:r>
                    </a:p>
                  </a:txBody>
                  <a:tcPr/>
                </a:tc>
                <a:tc>
                  <a:txBody>
                    <a:bodyPr/>
                    <a:lstStyle/>
                    <a:p>
                      <a:pPr algn="ctr"/>
                      <a:r>
                        <a:rPr lang="en-GB" sz="1100" dirty="0">
                          <a:latin typeface="Adamsky SF" pitchFamily="2" charset="0"/>
                        </a:rPr>
                        <a:t>3-4</a:t>
                      </a:r>
                    </a:p>
                  </a:txBody>
                  <a:tcPr/>
                </a:tc>
                <a:tc>
                  <a:txBody>
                    <a:bodyPr/>
                    <a:lstStyle/>
                    <a:p>
                      <a:pPr algn="ctr"/>
                      <a:r>
                        <a:rPr lang="en-GB" sz="1100" dirty="0">
                          <a:latin typeface="Adamsky SF" pitchFamily="2" charset="0"/>
                        </a:rPr>
                        <a:t>5-6</a:t>
                      </a:r>
                    </a:p>
                  </a:txBody>
                  <a:tcPr/>
                </a:tc>
                <a:tc>
                  <a:txBody>
                    <a:bodyPr/>
                    <a:lstStyle/>
                    <a:p>
                      <a:pPr algn="ctr"/>
                      <a:r>
                        <a:rPr lang="en-GB" sz="1100" dirty="0">
                          <a:latin typeface="Adamsky SF" pitchFamily="2" charset="0"/>
                        </a:rPr>
                        <a:t>7+</a:t>
                      </a:r>
                    </a:p>
                  </a:txBody>
                  <a:tcPr/>
                </a:tc>
                <a:extLst>
                  <a:ext uri="{0D108BD9-81ED-4DB2-BD59-A6C34878D82A}">
                    <a16:rowId xmlns:a16="http://schemas.microsoft.com/office/drawing/2014/main" val="1736596310"/>
                  </a:ext>
                </a:extLst>
              </a:tr>
              <a:tr h="237223">
                <a:tc>
                  <a:txBody>
                    <a:bodyPr/>
                    <a:lstStyle/>
                    <a:p>
                      <a:pPr algn="ctr"/>
                      <a:r>
                        <a:rPr lang="en-GB" sz="1200" dirty="0">
                          <a:latin typeface="Adamsky SF" pitchFamily="2" charset="0"/>
                        </a:rPr>
                        <a:t>Years 3 &amp; 4</a:t>
                      </a:r>
                    </a:p>
                  </a:txBody>
                  <a:tcPr/>
                </a:tc>
                <a:tc>
                  <a:txBody>
                    <a:bodyPr/>
                    <a:lstStyle/>
                    <a:p>
                      <a:pPr algn="ctr"/>
                      <a:r>
                        <a:rPr lang="en-GB" sz="1100" dirty="0">
                          <a:latin typeface="Adamsky SF" pitchFamily="2" charset="0"/>
                        </a:rPr>
                        <a:t>5-8</a:t>
                      </a:r>
                    </a:p>
                  </a:txBody>
                  <a:tcPr/>
                </a:tc>
                <a:tc>
                  <a:txBody>
                    <a:bodyPr/>
                    <a:lstStyle/>
                    <a:p>
                      <a:pPr algn="ctr"/>
                      <a:r>
                        <a:rPr lang="en-GB" sz="1100" dirty="0">
                          <a:latin typeface="Adamsky SF" pitchFamily="2" charset="0"/>
                        </a:rPr>
                        <a:t>9-11</a:t>
                      </a:r>
                    </a:p>
                  </a:txBody>
                  <a:tcPr/>
                </a:tc>
                <a:tc>
                  <a:txBody>
                    <a:bodyPr/>
                    <a:lstStyle/>
                    <a:p>
                      <a:pPr algn="ctr"/>
                      <a:r>
                        <a:rPr lang="en-GB" sz="1100" dirty="0">
                          <a:latin typeface="Adamsky SF" pitchFamily="2" charset="0"/>
                        </a:rPr>
                        <a:t>12+</a:t>
                      </a:r>
                    </a:p>
                  </a:txBody>
                  <a:tcPr/>
                </a:tc>
                <a:extLst>
                  <a:ext uri="{0D108BD9-81ED-4DB2-BD59-A6C34878D82A}">
                    <a16:rowId xmlns:a16="http://schemas.microsoft.com/office/drawing/2014/main" val="2609240983"/>
                  </a:ext>
                </a:extLst>
              </a:tr>
              <a:tr h="237223">
                <a:tc>
                  <a:txBody>
                    <a:bodyPr/>
                    <a:lstStyle/>
                    <a:p>
                      <a:pPr algn="ctr"/>
                      <a:r>
                        <a:rPr lang="en-GB" sz="1200" dirty="0">
                          <a:latin typeface="Adamsky SF" pitchFamily="2" charset="0"/>
                        </a:rPr>
                        <a:t>Years 5 &amp; 6</a:t>
                      </a:r>
                    </a:p>
                  </a:txBody>
                  <a:tcPr/>
                </a:tc>
                <a:tc>
                  <a:txBody>
                    <a:bodyPr/>
                    <a:lstStyle/>
                    <a:p>
                      <a:pPr algn="ctr"/>
                      <a:r>
                        <a:rPr lang="en-GB" sz="1100" dirty="0">
                          <a:latin typeface="Adamsky SF" pitchFamily="2" charset="0"/>
                        </a:rPr>
                        <a:t>8-12</a:t>
                      </a:r>
                    </a:p>
                  </a:txBody>
                  <a:tcPr/>
                </a:tc>
                <a:tc>
                  <a:txBody>
                    <a:bodyPr/>
                    <a:lstStyle/>
                    <a:p>
                      <a:pPr algn="ctr"/>
                      <a:r>
                        <a:rPr lang="en-GB" sz="1100" dirty="0">
                          <a:latin typeface="Adamsky SF" pitchFamily="2" charset="0"/>
                        </a:rPr>
                        <a:t>13-17</a:t>
                      </a:r>
                    </a:p>
                  </a:txBody>
                  <a:tcPr/>
                </a:tc>
                <a:tc>
                  <a:txBody>
                    <a:bodyPr/>
                    <a:lstStyle/>
                    <a:p>
                      <a:pPr algn="ctr"/>
                      <a:r>
                        <a:rPr lang="en-GB" sz="1100" dirty="0">
                          <a:latin typeface="Adamsky SF" pitchFamily="2" charset="0"/>
                        </a:rPr>
                        <a:t>18+</a:t>
                      </a:r>
                    </a:p>
                  </a:txBody>
                  <a:tcPr/>
                </a:tc>
                <a:extLst>
                  <a:ext uri="{0D108BD9-81ED-4DB2-BD59-A6C34878D82A}">
                    <a16:rowId xmlns:a16="http://schemas.microsoft.com/office/drawing/2014/main" val="517981358"/>
                  </a:ext>
                </a:extLst>
              </a:tr>
            </a:tbl>
          </a:graphicData>
        </a:graphic>
      </p:graphicFrame>
      <p:sp>
        <p:nvSpPr>
          <p:cNvPr id="34" name="Rectangle 33"/>
          <p:cNvSpPr/>
          <p:nvPr/>
        </p:nvSpPr>
        <p:spPr>
          <a:xfrm rot="21174381">
            <a:off x="6417097" y="4374082"/>
            <a:ext cx="1861614" cy="2709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Make it easier/harder</a:t>
            </a:r>
          </a:p>
        </p:txBody>
      </p:sp>
      <p:sp>
        <p:nvSpPr>
          <p:cNvPr id="35" name="Rectangle 34"/>
          <p:cNvSpPr/>
          <p:nvPr/>
        </p:nvSpPr>
        <p:spPr>
          <a:xfrm>
            <a:off x="6714268" y="4812156"/>
            <a:ext cx="5015277" cy="694503"/>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0000"/>
                </a:solidFill>
                <a:latin typeface="Adamsky SF" pitchFamily="2" charset="0"/>
              </a:rPr>
              <a:t>Easier- Use a larger ball or bigger bat</a:t>
            </a:r>
          </a:p>
          <a:p>
            <a:pPr algn="ctr"/>
            <a:r>
              <a:rPr lang="en-GB" sz="1200" dirty="0">
                <a:solidFill>
                  <a:srgbClr val="00B050"/>
                </a:solidFill>
                <a:latin typeface="Adamsky SF" pitchFamily="2" charset="0"/>
              </a:rPr>
              <a:t>Harder-Use a smaller ball, rotate the racket after every tap up (forehand and backhand)</a:t>
            </a:r>
          </a:p>
        </p:txBody>
      </p:sp>
      <p:sp>
        <p:nvSpPr>
          <p:cNvPr id="36" name="Rectangle 35"/>
          <p:cNvSpPr/>
          <p:nvPr/>
        </p:nvSpPr>
        <p:spPr>
          <a:xfrm rot="21174381">
            <a:off x="8985691" y="186313"/>
            <a:ext cx="1861614" cy="270946"/>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How to improve?</a:t>
            </a:r>
          </a:p>
        </p:txBody>
      </p:sp>
      <p:sp>
        <p:nvSpPr>
          <p:cNvPr id="37" name="Rectangle 36"/>
          <p:cNvSpPr/>
          <p:nvPr/>
        </p:nvSpPr>
        <p:spPr>
          <a:xfrm>
            <a:off x="9051603" y="740743"/>
            <a:ext cx="2677942" cy="836632"/>
          </a:xfrm>
          <a:prstGeom prst="rect">
            <a:avLst/>
          </a:prstGeom>
          <a:solidFill>
            <a:schemeClr val="bg1"/>
          </a:solid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Roll the ball softly into the target zone to make it easier to collect.</a:t>
            </a:r>
          </a:p>
          <a:p>
            <a:pPr marL="171450" indent="-171450">
              <a:buFont typeface="Wingdings" panose="05000000000000000000" pitchFamily="2" charset="2"/>
              <a:buChar char="q"/>
            </a:pPr>
            <a:r>
              <a:rPr lang="en-GB" sz="1200" dirty="0">
                <a:solidFill>
                  <a:schemeClr val="tx1"/>
                </a:solidFill>
                <a:latin typeface="Adamsky SF" pitchFamily="2" charset="0"/>
              </a:rPr>
              <a:t>Take time and aim before throwing the ball at the target.</a:t>
            </a:r>
          </a:p>
        </p:txBody>
      </p:sp>
      <p:grpSp>
        <p:nvGrpSpPr>
          <p:cNvPr id="44" name="Group 43"/>
          <p:cNvGrpSpPr/>
          <p:nvPr/>
        </p:nvGrpSpPr>
        <p:grpSpPr>
          <a:xfrm>
            <a:off x="2092995" y="1194778"/>
            <a:ext cx="3193377" cy="415385"/>
            <a:chOff x="2029935" y="1194778"/>
            <a:chExt cx="3193377" cy="415385"/>
          </a:xfrm>
        </p:grpSpPr>
        <p:pic>
          <p:nvPicPr>
            <p:cNvPr id="38" name="Picture 37">
              <a:extLst>
                <a:ext uri="{FF2B5EF4-FFF2-40B4-BE49-F238E27FC236}">
                  <a16:creationId xmlns:a16="http://schemas.microsoft.com/office/drawing/2014/main" id="{DF4CD0D1-2840-EF4D-A034-44AA3C37B27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3556" y="1223670"/>
              <a:ext cx="409775" cy="369254"/>
            </a:xfrm>
            <a:prstGeom prst="rect">
              <a:avLst/>
            </a:prstGeom>
            <a:noFill/>
            <a:ln w="9525">
              <a:noFill/>
              <a:miter lim="800000"/>
              <a:headEnd/>
              <a:tailEnd/>
            </a:ln>
          </p:spPr>
        </p:pic>
        <p:pic>
          <p:nvPicPr>
            <p:cNvPr id="39" name="Picture 38">
              <a:extLst>
                <a:ext uri="{FF2B5EF4-FFF2-40B4-BE49-F238E27FC236}">
                  <a16:creationId xmlns:a16="http://schemas.microsoft.com/office/drawing/2014/main" id="{8D629574-6C12-6C45-91EA-FFCE99AB7F15}"/>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2029935" y="1194778"/>
              <a:ext cx="412920" cy="388814"/>
            </a:xfrm>
            <a:prstGeom prst="rect">
              <a:avLst/>
            </a:prstGeom>
            <a:noFill/>
            <a:ln w="9525">
              <a:noFill/>
              <a:miter lim="800000"/>
              <a:headEnd/>
              <a:tailEnd/>
            </a:ln>
          </p:spPr>
        </p:pic>
        <p:pic>
          <p:nvPicPr>
            <p:cNvPr id="40" name="Picture 39">
              <a:extLst>
                <a:ext uri="{FF2B5EF4-FFF2-40B4-BE49-F238E27FC236}">
                  <a16:creationId xmlns:a16="http://schemas.microsoft.com/office/drawing/2014/main" id="{6E6B05B7-02AB-CD4F-AD89-909E4A86FB3C}"/>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1999" y="1204596"/>
              <a:ext cx="412920" cy="388814"/>
            </a:xfrm>
            <a:prstGeom prst="rect">
              <a:avLst/>
            </a:prstGeom>
            <a:noFill/>
            <a:ln w="9525">
              <a:noFill/>
              <a:miter lim="800000"/>
              <a:headEnd/>
              <a:tailEnd/>
            </a:ln>
          </p:spPr>
        </p:pic>
        <p:pic>
          <p:nvPicPr>
            <p:cNvPr id="41" name="Picture 40">
              <a:extLst>
                <a:ext uri="{FF2B5EF4-FFF2-40B4-BE49-F238E27FC236}">
                  <a16:creationId xmlns:a16="http://schemas.microsoft.com/office/drawing/2014/main" id="{53508D15-81D0-9C4D-953D-A3DB29BAF540}"/>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2547756" y="1213388"/>
              <a:ext cx="412920" cy="396775"/>
            </a:xfrm>
            <a:prstGeom prst="rect">
              <a:avLst/>
            </a:prstGeom>
            <a:noFill/>
            <a:ln w="9525">
              <a:noFill/>
              <a:miter lim="800000"/>
              <a:headEnd/>
              <a:tailEnd/>
            </a:ln>
          </p:spPr>
        </p:pic>
        <p:pic>
          <p:nvPicPr>
            <p:cNvPr id="42" name="Picture 41">
              <a:extLst>
                <a:ext uri="{FF2B5EF4-FFF2-40B4-BE49-F238E27FC236}">
                  <a16:creationId xmlns:a16="http://schemas.microsoft.com/office/drawing/2014/main" id="{C9F385D8-2FC2-A24E-B3D5-75B8D7C54190}"/>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4234293" y="1204596"/>
              <a:ext cx="422624" cy="405567"/>
            </a:xfrm>
            <a:prstGeom prst="rect">
              <a:avLst/>
            </a:prstGeom>
            <a:noFill/>
            <a:ln w="9525">
              <a:noFill/>
              <a:miter lim="800000"/>
              <a:headEnd/>
              <a:tailEnd/>
            </a:ln>
          </p:spPr>
        </p:pic>
        <p:pic>
          <p:nvPicPr>
            <p:cNvPr id="43" name="Picture 42">
              <a:extLst>
                <a:ext uri="{FF2B5EF4-FFF2-40B4-BE49-F238E27FC236}">
                  <a16:creationId xmlns:a16="http://schemas.microsoft.com/office/drawing/2014/main" id="{5E502375-A4BF-EB4A-A4F5-AA48FE066F8E}"/>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4801962" y="1213388"/>
              <a:ext cx="421350" cy="396576"/>
            </a:xfrm>
            <a:prstGeom prst="rect">
              <a:avLst/>
            </a:prstGeom>
            <a:noFill/>
            <a:ln w="9525">
              <a:noFill/>
              <a:miter lim="800000"/>
              <a:headEnd/>
              <a:tailEnd/>
            </a:ln>
          </p:spPr>
        </p:pic>
      </p:grpSp>
      <p:pic>
        <p:nvPicPr>
          <p:cNvPr id="10" name="Picture 9"/>
          <p:cNvPicPr>
            <a:picLocks noChangeAspect="1"/>
          </p:cNvPicPr>
          <p:nvPr/>
        </p:nvPicPr>
        <p:blipFill rotWithShape="1">
          <a:blip r:embed="rId10"/>
          <a:srcRect r="8714" b="3459"/>
          <a:stretch/>
        </p:blipFill>
        <p:spPr>
          <a:xfrm>
            <a:off x="344060" y="154453"/>
            <a:ext cx="1192448" cy="1594309"/>
          </a:xfrm>
          <a:prstGeom prst="rect">
            <a:avLst/>
          </a:prstGeom>
        </p:spPr>
      </p:pic>
      <p:sp>
        <p:nvSpPr>
          <p:cNvPr id="11" name="Oval 10"/>
          <p:cNvSpPr/>
          <p:nvPr/>
        </p:nvSpPr>
        <p:spPr>
          <a:xfrm>
            <a:off x="2427872" y="1775044"/>
            <a:ext cx="341716" cy="38259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596637" y="1658991"/>
            <a:ext cx="539984" cy="87659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a:off x="2598730" y="2535582"/>
            <a:ext cx="91172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78092" y="2340887"/>
            <a:ext cx="489552" cy="261610"/>
          </a:xfrm>
          <a:prstGeom prst="rect">
            <a:avLst/>
          </a:prstGeom>
          <a:noFill/>
        </p:spPr>
        <p:txBody>
          <a:bodyPr wrap="square" rtlCol="0">
            <a:spAutoFit/>
          </a:bodyPr>
          <a:lstStyle/>
          <a:p>
            <a:r>
              <a:rPr lang="en-GB" sz="1050" dirty="0"/>
              <a:t>5m</a:t>
            </a:r>
          </a:p>
        </p:txBody>
      </p:sp>
      <p:sp>
        <p:nvSpPr>
          <p:cNvPr id="45" name="TextBox 44"/>
          <p:cNvSpPr txBox="1"/>
          <p:nvPr/>
        </p:nvSpPr>
        <p:spPr>
          <a:xfrm>
            <a:off x="3699102" y="2326338"/>
            <a:ext cx="489552" cy="261610"/>
          </a:xfrm>
          <a:prstGeom prst="rect">
            <a:avLst/>
          </a:prstGeom>
          <a:noFill/>
        </p:spPr>
        <p:txBody>
          <a:bodyPr wrap="square" rtlCol="0">
            <a:spAutoFit/>
          </a:bodyPr>
          <a:lstStyle/>
          <a:p>
            <a:r>
              <a:rPr lang="en-GB" sz="1050" dirty="0"/>
              <a:t>5m</a:t>
            </a:r>
          </a:p>
        </p:txBody>
      </p:sp>
      <p:pic>
        <p:nvPicPr>
          <p:cNvPr id="21" name="Picture 20"/>
          <p:cNvPicPr>
            <a:picLocks noChangeAspect="1"/>
          </p:cNvPicPr>
          <p:nvPr/>
        </p:nvPicPr>
        <p:blipFill>
          <a:blip r:embed="rId11">
            <a:clrChange>
              <a:clrFrom>
                <a:srgbClr val="FFFFFF"/>
              </a:clrFrom>
              <a:clrTo>
                <a:srgbClr val="FFFFFF">
                  <a:alpha val="0"/>
                </a:srgbClr>
              </a:clrTo>
            </a:clrChange>
          </a:blip>
          <a:stretch>
            <a:fillRect/>
          </a:stretch>
        </p:blipFill>
        <p:spPr>
          <a:xfrm flipH="1">
            <a:off x="2410083" y="2139636"/>
            <a:ext cx="324042" cy="433158"/>
          </a:xfrm>
          <a:prstGeom prst="rect">
            <a:avLst/>
          </a:prstGeom>
        </p:spPr>
      </p:pic>
      <p:sp>
        <p:nvSpPr>
          <p:cNvPr id="22" name="Oval 21"/>
          <p:cNvSpPr/>
          <p:nvPr/>
        </p:nvSpPr>
        <p:spPr>
          <a:xfrm>
            <a:off x="3669338" y="1975945"/>
            <a:ext cx="194207" cy="163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a:endCxn id="13" idx="1"/>
          </p:cNvCxnSpPr>
          <p:nvPr/>
        </p:nvCxnSpPr>
        <p:spPr>
          <a:xfrm flipV="1">
            <a:off x="2787377" y="2097287"/>
            <a:ext cx="809260" cy="229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2092995" y="1900547"/>
            <a:ext cx="1576343" cy="12111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9995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20" y="0"/>
            <a:ext cx="12193057" cy="6858594"/>
          </a:xfrm>
          <a:prstGeom prst="rect">
            <a:avLst/>
          </a:prstGeom>
        </p:spPr>
      </p:pic>
      <p:sp>
        <p:nvSpPr>
          <p:cNvPr id="5" name="Rounded Rectangle 4"/>
          <p:cNvSpPr/>
          <p:nvPr/>
        </p:nvSpPr>
        <p:spPr>
          <a:xfrm>
            <a:off x="1928701" y="566973"/>
            <a:ext cx="3564889" cy="534610"/>
          </a:xfrm>
          <a:prstGeom prst="round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Adamsky SF" pitchFamily="2" charset="0"/>
              </a:rPr>
              <a:t>Table Target</a:t>
            </a:r>
          </a:p>
        </p:txBody>
      </p:sp>
      <p:sp>
        <p:nvSpPr>
          <p:cNvPr id="7" name="TextBox 6"/>
          <p:cNvSpPr txBox="1"/>
          <p:nvPr/>
        </p:nvSpPr>
        <p:spPr>
          <a:xfrm>
            <a:off x="794597" y="1168425"/>
            <a:ext cx="347659" cy="153888"/>
          </a:xfrm>
          <a:prstGeom prst="rect">
            <a:avLst/>
          </a:prstGeom>
          <a:noFill/>
        </p:spPr>
        <p:txBody>
          <a:bodyPr wrap="square" rtlCol="0">
            <a:spAutoFit/>
          </a:bodyPr>
          <a:lstStyle/>
          <a:p>
            <a:r>
              <a:rPr lang="en-GB" sz="400" b="1" dirty="0">
                <a:solidFill>
                  <a:schemeClr val="bg1"/>
                </a:solidFill>
              </a:rPr>
              <a:t>KV</a:t>
            </a:r>
          </a:p>
        </p:txBody>
      </p:sp>
      <p:pic>
        <p:nvPicPr>
          <p:cNvPr id="8" name="Picture 7"/>
          <p:cNvPicPr>
            <a:picLocks noChangeAspect="1"/>
          </p:cNvPicPr>
          <p:nvPr/>
        </p:nvPicPr>
        <p:blipFill rotWithShape="1">
          <a:blip r:embed="rId3">
            <a:clrChange>
              <a:clrFrom>
                <a:srgbClr val="FFFFFF"/>
              </a:clrFrom>
              <a:clrTo>
                <a:srgbClr val="FFFFFF">
                  <a:alpha val="0"/>
                </a:srgbClr>
              </a:clrTo>
            </a:clrChange>
            <a:lum bright="70000" contrast="-70000"/>
          </a:blip>
          <a:srcRect l="27067" t="27258" r="26816" b="27601"/>
          <a:stretch/>
        </p:blipFill>
        <p:spPr>
          <a:xfrm rot="163632">
            <a:off x="892766" y="1155889"/>
            <a:ext cx="75015" cy="51583"/>
          </a:xfrm>
          <a:prstGeom prst="rect">
            <a:avLst/>
          </a:prstGeom>
        </p:spPr>
      </p:pic>
      <p:sp>
        <p:nvSpPr>
          <p:cNvPr id="9" name="Rectangle 8"/>
          <p:cNvSpPr/>
          <p:nvPr/>
        </p:nvSpPr>
        <p:spPr>
          <a:xfrm rot="21174381">
            <a:off x="490404" y="1863257"/>
            <a:ext cx="1303283" cy="238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Overview</a:t>
            </a:r>
          </a:p>
        </p:txBody>
      </p:sp>
      <p:sp>
        <p:nvSpPr>
          <p:cNvPr id="12" name="Rectangle 11"/>
          <p:cNvSpPr/>
          <p:nvPr/>
        </p:nvSpPr>
        <p:spPr>
          <a:xfrm>
            <a:off x="794597" y="2920527"/>
            <a:ext cx="4523637" cy="971577"/>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Aim- How many times can you get the ball into the target in 60s?</a:t>
            </a:r>
          </a:p>
        </p:txBody>
      </p:sp>
      <p:sp>
        <p:nvSpPr>
          <p:cNvPr id="14" name="Rectangle 13"/>
          <p:cNvSpPr/>
          <p:nvPr/>
        </p:nvSpPr>
        <p:spPr>
          <a:xfrm rot="21174381">
            <a:off x="6130072" y="355064"/>
            <a:ext cx="1861614" cy="27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Equipment Needed</a:t>
            </a:r>
          </a:p>
        </p:txBody>
      </p:sp>
      <p:sp>
        <p:nvSpPr>
          <p:cNvPr id="15" name="Rectangle 14"/>
          <p:cNvSpPr/>
          <p:nvPr/>
        </p:nvSpPr>
        <p:spPr>
          <a:xfrm rot="21174381">
            <a:off x="490406" y="4147315"/>
            <a:ext cx="1303283" cy="23833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The Rules</a:t>
            </a:r>
          </a:p>
        </p:txBody>
      </p:sp>
      <p:sp>
        <p:nvSpPr>
          <p:cNvPr id="16" name="Rectangle 15"/>
          <p:cNvSpPr/>
          <p:nvPr/>
        </p:nvSpPr>
        <p:spPr>
          <a:xfrm>
            <a:off x="794597" y="4535082"/>
            <a:ext cx="4523637" cy="97157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On a table place a target (upside down cone) 1 meter away from where you will stand. Hit the ball onto the table so that it bounces once aiming for the ball to go into the target. Repeat this for 60s to see how many times the ball goes in the target</a:t>
            </a:r>
          </a:p>
        </p:txBody>
      </p:sp>
      <p:sp>
        <p:nvSpPr>
          <p:cNvPr id="30" name="Rectangle 29"/>
          <p:cNvSpPr/>
          <p:nvPr/>
        </p:nvSpPr>
        <p:spPr>
          <a:xfrm>
            <a:off x="6714269" y="739921"/>
            <a:ext cx="1913899" cy="836632"/>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1x Table Tennis Bat (Small Bat)</a:t>
            </a:r>
          </a:p>
          <a:p>
            <a:pPr marL="171450" indent="-171450">
              <a:buFont typeface="Wingdings" panose="05000000000000000000" pitchFamily="2" charset="2"/>
              <a:buChar char="q"/>
            </a:pPr>
            <a:r>
              <a:rPr lang="en-GB" sz="1200" dirty="0">
                <a:solidFill>
                  <a:schemeClr val="tx1"/>
                </a:solidFill>
                <a:latin typeface="Adamsky SF" pitchFamily="2" charset="0"/>
              </a:rPr>
              <a:t>1x Table Tennis ball</a:t>
            </a:r>
          </a:p>
          <a:p>
            <a:pPr marL="171450" indent="-171450">
              <a:buFont typeface="Wingdings" panose="05000000000000000000" pitchFamily="2" charset="2"/>
              <a:buChar char="q"/>
            </a:pPr>
            <a:r>
              <a:rPr lang="en-GB" sz="1200" dirty="0">
                <a:solidFill>
                  <a:schemeClr val="tx1"/>
                </a:solidFill>
                <a:latin typeface="Adamsky SF" pitchFamily="2" charset="0"/>
              </a:rPr>
              <a:t>Table (Any)</a:t>
            </a:r>
          </a:p>
          <a:p>
            <a:pPr marL="171450" indent="-171450">
              <a:buFont typeface="Wingdings" panose="05000000000000000000" pitchFamily="2" charset="2"/>
              <a:buChar char="q"/>
            </a:pPr>
            <a:r>
              <a:rPr lang="en-GB" sz="1200" dirty="0">
                <a:solidFill>
                  <a:schemeClr val="tx1"/>
                </a:solidFill>
                <a:latin typeface="Adamsky SF" pitchFamily="2" charset="0"/>
              </a:rPr>
              <a:t>1x Cone</a:t>
            </a:r>
          </a:p>
        </p:txBody>
      </p:sp>
      <p:sp>
        <p:nvSpPr>
          <p:cNvPr id="31" name="Rectangle 30"/>
          <p:cNvSpPr/>
          <p:nvPr/>
        </p:nvSpPr>
        <p:spPr>
          <a:xfrm rot="21174381">
            <a:off x="6275208" y="1846952"/>
            <a:ext cx="1861614" cy="270946"/>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Scoring &amp; Judging</a:t>
            </a:r>
          </a:p>
        </p:txBody>
      </p:sp>
      <p:sp>
        <p:nvSpPr>
          <p:cNvPr id="32" name="Rectangle 31"/>
          <p:cNvSpPr/>
          <p:nvPr/>
        </p:nvSpPr>
        <p:spPr>
          <a:xfrm>
            <a:off x="6714268" y="2285444"/>
            <a:ext cx="5015277" cy="694503"/>
          </a:xfrm>
          <a:prstGeom prst="rect">
            <a:avLst/>
          </a:prstGeom>
          <a:solidFill>
            <a:schemeClr val="bg1"/>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A sports leader will time 60 seconds. Count the number of tap ups you complete in 60 seconds. Remember if the ball hits the floor you must start again. The highest rally is the score recorded.</a:t>
            </a:r>
          </a:p>
        </p:txBody>
      </p:sp>
      <p:graphicFrame>
        <p:nvGraphicFramePr>
          <p:cNvPr id="33" name="Table 32"/>
          <p:cNvGraphicFramePr>
            <a:graphicFrameLocks noGrp="1"/>
          </p:cNvGraphicFramePr>
          <p:nvPr>
            <p:extLst>
              <p:ext uri="{D42A27DB-BD31-4B8C-83A1-F6EECF244321}">
                <p14:modId xmlns:p14="http://schemas.microsoft.com/office/powerpoint/2010/main" val="1968202797"/>
              </p:ext>
            </p:extLst>
          </p:nvPr>
        </p:nvGraphicFramePr>
        <p:xfrm>
          <a:off x="7347904" y="3107274"/>
          <a:ext cx="4088468" cy="1097280"/>
        </p:xfrm>
        <a:graphic>
          <a:graphicData uri="http://schemas.openxmlformats.org/drawingml/2006/table">
            <a:tbl>
              <a:tblPr firstRow="1" bandRow="1">
                <a:tableStyleId>{5940675A-B579-460E-94D1-54222C63F5DA}</a:tableStyleId>
              </a:tblPr>
              <a:tblGrid>
                <a:gridCol w="1022117">
                  <a:extLst>
                    <a:ext uri="{9D8B030D-6E8A-4147-A177-3AD203B41FA5}">
                      <a16:colId xmlns:a16="http://schemas.microsoft.com/office/drawing/2014/main" val="1516137756"/>
                    </a:ext>
                  </a:extLst>
                </a:gridCol>
                <a:gridCol w="1022117">
                  <a:extLst>
                    <a:ext uri="{9D8B030D-6E8A-4147-A177-3AD203B41FA5}">
                      <a16:colId xmlns:a16="http://schemas.microsoft.com/office/drawing/2014/main" val="2263643829"/>
                    </a:ext>
                  </a:extLst>
                </a:gridCol>
                <a:gridCol w="1022117">
                  <a:extLst>
                    <a:ext uri="{9D8B030D-6E8A-4147-A177-3AD203B41FA5}">
                      <a16:colId xmlns:a16="http://schemas.microsoft.com/office/drawing/2014/main" val="1254912180"/>
                    </a:ext>
                  </a:extLst>
                </a:gridCol>
                <a:gridCol w="1022117">
                  <a:extLst>
                    <a:ext uri="{9D8B030D-6E8A-4147-A177-3AD203B41FA5}">
                      <a16:colId xmlns:a16="http://schemas.microsoft.com/office/drawing/2014/main" val="1167667562"/>
                    </a:ext>
                  </a:extLst>
                </a:gridCol>
              </a:tblGrid>
              <a:tr h="237223">
                <a:tc>
                  <a:txBody>
                    <a:bodyPr/>
                    <a:lstStyle/>
                    <a:p>
                      <a:pPr algn="ctr"/>
                      <a:r>
                        <a:rPr lang="en-GB" sz="1200" dirty="0">
                          <a:latin typeface="Adamsky SF" pitchFamily="2" charset="0"/>
                        </a:rPr>
                        <a:t>Year Group</a:t>
                      </a:r>
                    </a:p>
                  </a:txBody>
                  <a:tcPr/>
                </a:tc>
                <a:tc>
                  <a:txBody>
                    <a:bodyPr/>
                    <a:lstStyle/>
                    <a:p>
                      <a:pPr algn="ctr"/>
                      <a:r>
                        <a:rPr lang="en-GB" sz="1200" dirty="0">
                          <a:latin typeface="Adamsky SF" pitchFamily="2" charset="0"/>
                        </a:rPr>
                        <a:t>Bronze</a:t>
                      </a:r>
                    </a:p>
                  </a:txBody>
                  <a:tcPr/>
                </a:tc>
                <a:tc>
                  <a:txBody>
                    <a:bodyPr/>
                    <a:lstStyle/>
                    <a:p>
                      <a:pPr algn="ctr"/>
                      <a:r>
                        <a:rPr lang="en-GB" sz="1200" dirty="0">
                          <a:latin typeface="Adamsky SF" pitchFamily="2" charset="0"/>
                        </a:rPr>
                        <a:t>Silver</a:t>
                      </a:r>
                    </a:p>
                  </a:txBody>
                  <a:tcPr/>
                </a:tc>
                <a:tc>
                  <a:txBody>
                    <a:bodyPr/>
                    <a:lstStyle/>
                    <a:p>
                      <a:pPr algn="ctr"/>
                      <a:r>
                        <a:rPr lang="en-GB" sz="1200" dirty="0">
                          <a:latin typeface="Adamsky SF" pitchFamily="2" charset="0"/>
                        </a:rPr>
                        <a:t>Gold</a:t>
                      </a:r>
                    </a:p>
                  </a:txBody>
                  <a:tcPr/>
                </a:tc>
                <a:extLst>
                  <a:ext uri="{0D108BD9-81ED-4DB2-BD59-A6C34878D82A}">
                    <a16:rowId xmlns:a16="http://schemas.microsoft.com/office/drawing/2014/main" val="1579297867"/>
                  </a:ext>
                </a:extLst>
              </a:tr>
              <a:tr h="237223">
                <a:tc>
                  <a:txBody>
                    <a:bodyPr/>
                    <a:lstStyle/>
                    <a:p>
                      <a:pPr algn="ctr"/>
                      <a:r>
                        <a:rPr lang="en-GB" sz="1200" dirty="0">
                          <a:latin typeface="Adamsky SF" pitchFamily="2" charset="0"/>
                        </a:rPr>
                        <a:t>Years 1 &amp; 2</a:t>
                      </a:r>
                    </a:p>
                  </a:txBody>
                  <a:tcPr/>
                </a:tc>
                <a:tc>
                  <a:txBody>
                    <a:bodyPr/>
                    <a:lstStyle/>
                    <a:p>
                      <a:pPr algn="ctr"/>
                      <a:r>
                        <a:rPr lang="en-GB" sz="1100" dirty="0">
                          <a:latin typeface="Adamsky SF" pitchFamily="2" charset="0"/>
                        </a:rPr>
                        <a:t>3-4</a:t>
                      </a:r>
                    </a:p>
                  </a:txBody>
                  <a:tcPr/>
                </a:tc>
                <a:tc>
                  <a:txBody>
                    <a:bodyPr/>
                    <a:lstStyle/>
                    <a:p>
                      <a:pPr algn="ctr"/>
                      <a:r>
                        <a:rPr lang="en-GB" sz="1100" dirty="0">
                          <a:latin typeface="Adamsky SF" pitchFamily="2" charset="0"/>
                        </a:rPr>
                        <a:t>5-6</a:t>
                      </a:r>
                    </a:p>
                  </a:txBody>
                  <a:tcPr/>
                </a:tc>
                <a:tc>
                  <a:txBody>
                    <a:bodyPr/>
                    <a:lstStyle/>
                    <a:p>
                      <a:pPr algn="ctr"/>
                      <a:r>
                        <a:rPr lang="en-GB" sz="1100" dirty="0">
                          <a:latin typeface="Adamsky SF" pitchFamily="2" charset="0"/>
                        </a:rPr>
                        <a:t>7+</a:t>
                      </a:r>
                    </a:p>
                  </a:txBody>
                  <a:tcPr/>
                </a:tc>
                <a:extLst>
                  <a:ext uri="{0D108BD9-81ED-4DB2-BD59-A6C34878D82A}">
                    <a16:rowId xmlns:a16="http://schemas.microsoft.com/office/drawing/2014/main" val="1736596310"/>
                  </a:ext>
                </a:extLst>
              </a:tr>
              <a:tr h="237223">
                <a:tc>
                  <a:txBody>
                    <a:bodyPr/>
                    <a:lstStyle/>
                    <a:p>
                      <a:pPr algn="ctr"/>
                      <a:r>
                        <a:rPr lang="en-GB" sz="1200" dirty="0">
                          <a:latin typeface="Adamsky SF" pitchFamily="2" charset="0"/>
                        </a:rPr>
                        <a:t>Years 3 &amp; 4</a:t>
                      </a:r>
                    </a:p>
                  </a:txBody>
                  <a:tcPr/>
                </a:tc>
                <a:tc>
                  <a:txBody>
                    <a:bodyPr/>
                    <a:lstStyle/>
                    <a:p>
                      <a:pPr algn="ctr"/>
                      <a:r>
                        <a:rPr lang="en-GB" sz="1100" dirty="0">
                          <a:latin typeface="Adamsky SF" pitchFamily="2" charset="0"/>
                        </a:rPr>
                        <a:t>4-6</a:t>
                      </a:r>
                    </a:p>
                  </a:txBody>
                  <a:tcPr/>
                </a:tc>
                <a:tc>
                  <a:txBody>
                    <a:bodyPr/>
                    <a:lstStyle/>
                    <a:p>
                      <a:pPr algn="ctr"/>
                      <a:r>
                        <a:rPr lang="en-GB" sz="1100" dirty="0">
                          <a:latin typeface="Adamsky SF" pitchFamily="2" charset="0"/>
                        </a:rPr>
                        <a:t>7-8</a:t>
                      </a:r>
                    </a:p>
                  </a:txBody>
                  <a:tcPr/>
                </a:tc>
                <a:tc>
                  <a:txBody>
                    <a:bodyPr/>
                    <a:lstStyle/>
                    <a:p>
                      <a:pPr algn="ctr"/>
                      <a:r>
                        <a:rPr lang="en-GB" sz="1100" dirty="0">
                          <a:latin typeface="Adamsky SF" pitchFamily="2" charset="0"/>
                        </a:rPr>
                        <a:t>9+</a:t>
                      </a:r>
                    </a:p>
                  </a:txBody>
                  <a:tcPr/>
                </a:tc>
                <a:extLst>
                  <a:ext uri="{0D108BD9-81ED-4DB2-BD59-A6C34878D82A}">
                    <a16:rowId xmlns:a16="http://schemas.microsoft.com/office/drawing/2014/main" val="2609240983"/>
                  </a:ext>
                </a:extLst>
              </a:tr>
              <a:tr h="237223">
                <a:tc>
                  <a:txBody>
                    <a:bodyPr/>
                    <a:lstStyle/>
                    <a:p>
                      <a:pPr algn="ctr"/>
                      <a:r>
                        <a:rPr lang="en-GB" sz="1200" dirty="0">
                          <a:latin typeface="Adamsky SF" pitchFamily="2" charset="0"/>
                        </a:rPr>
                        <a:t>Years 5 &amp; 6</a:t>
                      </a:r>
                    </a:p>
                  </a:txBody>
                  <a:tcPr/>
                </a:tc>
                <a:tc>
                  <a:txBody>
                    <a:bodyPr/>
                    <a:lstStyle/>
                    <a:p>
                      <a:pPr algn="ctr"/>
                      <a:r>
                        <a:rPr lang="en-GB" sz="1100" dirty="0">
                          <a:latin typeface="Adamsky SF" pitchFamily="2" charset="0"/>
                        </a:rPr>
                        <a:t>7-8</a:t>
                      </a:r>
                    </a:p>
                  </a:txBody>
                  <a:tcPr/>
                </a:tc>
                <a:tc>
                  <a:txBody>
                    <a:bodyPr/>
                    <a:lstStyle/>
                    <a:p>
                      <a:pPr algn="ctr"/>
                      <a:r>
                        <a:rPr lang="en-GB" sz="1100" dirty="0">
                          <a:latin typeface="Adamsky SF" pitchFamily="2" charset="0"/>
                        </a:rPr>
                        <a:t>9-10</a:t>
                      </a:r>
                    </a:p>
                  </a:txBody>
                  <a:tcPr/>
                </a:tc>
                <a:tc>
                  <a:txBody>
                    <a:bodyPr/>
                    <a:lstStyle/>
                    <a:p>
                      <a:pPr algn="ctr"/>
                      <a:r>
                        <a:rPr lang="en-GB" sz="1100" dirty="0">
                          <a:latin typeface="Adamsky SF" pitchFamily="2" charset="0"/>
                        </a:rPr>
                        <a:t>11+</a:t>
                      </a:r>
                    </a:p>
                  </a:txBody>
                  <a:tcPr/>
                </a:tc>
                <a:extLst>
                  <a:ext uri="{0D108BD9-81ED-4DB2-BD59-A6C34878D82A}">
                    <a16:rowId xmlns:a16="http://schemas.microsoft.com/office/drawing/2014/main" val="517981358"/>
                  </a:ext>
                </a:extLst>
              </a:tr>
            </a:tbl>
          </a:graphicData>
        </a:graphic>
      </p:graphicFrame>
      <p:sp>
        <p:nvSpPr>
          <p:cNvPr id="34" name="Rectangle 33"/>
          <p:cNvSpPr/>
          <p:nvPr/>
        </p:nvSpPr>
        <p:spPr>
          <a:xfrm rot="21174381">
            <a:off x="6417097" y="4374082"/>
            <a:ext cx="1861614" cy="2709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Make it easier/harder</a:t>
            </a:r>
          </a:p>
        </p:txBody>
      </p:sp>
      <p:sp>
        <p:nvSpPr>
          <p:cNvPr id="35" name="Rectangle 34"/>
          <p:cNvSpPr/>
          <p:nvPr/>
        </p:nvSpPr>
        <p:spPr>
          <a:xfrm>
            <a:off x="6714268" y="4758938"/>
            <a:ext cx="5015277" cy="74772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0000"/>
                </a:solidFill>
                <a:latin typeface="Adamsky SF" pitchFamily="2" charset="0"/>
              </a:rPr>
              <a:t>Easier- Allow the ball to bounce twice before it goes into the target. Make the target bigger.</a:t>
            </a:r>
          </a:p>
          <a:p>
            <a:pPr algn="ctr"/>
            <a:r>
              <a:rPr lang="en-GB" sz="1200" dirty="0">
                <a:solidFill>
                  <a:srgbClr val="00B050"/>
                </a:solidFill>
                <a:latin typeface="Adamsky SF" pitchFamily="2" charset="0"/>
              </a:rPr>
              <a:t>Harder-Stand further away from the target, make the target smaller.</a:t>
            </a:r>
          </a:p>
        </p:txBody>
      </p:sp>
      <p:sp>
        <p:nvSpPr>
          <p:cNvPr id="36" name="Rectangle 35"/>
          <p:cNvSpPr/>
          <p:nvPr/>
        </p:nvSpPr>
        <p:spPr>
          <a:xfrm rot="21174381">
            <a:off x="8985691" y="186313"/>
            <a:ext cx="1861614" cy="270946"/>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How to improve?</a:t>
            </a:r>
          </a:p>
        </p:txBody>
      </p:sp>
      <p:sp>
        <p:nvSpPr>
          <p:cNvPr id="37" name="Rectangle 36"/>
          <p:cNvSpPr/>
          <p:nvPr/>
        </p:nvSpPr>
        <p:spPr>
          <a:xfrm>
            <a:off x="9051603" y="740743"/>
            <a:ext cx="2677942" cy="836632"/>
          </a:xfrm>
          <a:prstGeom prst="rect">
            <a:avLst/>
          </a:prstGeom>
          <a:solidFill>
            <a:schemeClr val="bg1"/>
          </a:solid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Aim to keep the ball below head height using little taps. </a:t>
            </a:r>
          </a:p>
          <a:p>
            <a:pPr marL="171450" indent="-171450">
              <a:buFont typeface="Wingdings" panose="05000000000000000000" pitchFamily="2" charset="2"/>
              <a:buChar char="q"/>
            </a:pPr>
            <a:r>
              <a:rPr lang="en-GB" sz="1200" dirty="0">
                <a:solidFill>
                  <a:schemeClr val="tx1"/>
                </a:solidFill>
                <a:latin typeface="Adamsky SF" pitchFamily="2" charset="0"/>
              </a:rPr>
              <a:t>Tap the ball upwards and not use big swings. </a:t>
            </a:r>
          </a:p>
        </p:txBody>
      </p:sp>
      <p:grpSp>
        <p:nvGrpSpPr>
          <p:cNvPr id="44" name="Group 43"/>
          <p:cNvGrpSpPr/>
          <p:nvPr/>
        </p:nvGrpSpPr>
        <p:grpSpPr>
          <a:xfrm>
            <a:off x="2092995" y="1194778"/>
            <a:ext cx="3193377" cy="415385"/>
            <a:chOff x="2029935" y="1194778"/>
            <a:chExt cx="3193377" cy="415385"/>
          </a:xfrm>
        </p:grpSpPr>
        <p:pic>
          <p:nvPicPr>
            <p:cNvPr id="38" name="Picture 37">
              <a:extLst>
                <a:ext uri="{FF2B5EF4-FFF2-40B4-BE49-F238E27FC236}">
                  <a16:creationId xmlns:a16="http://schemas.microsoft.com/office/drawing/2014/main" id="{DF4CD0D1-2840-EF4D-A034-44AA3C37B27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3556" y="1223670"/>
              <a:ext cx="409775" cy="369254"/>
            </a:xfrm>
            <a:prstGeom prst="rect">
              <a:avLst/>
            </a:prstGeom>
            <a:noFill/>
            <a:ln w="9525">
              <a:noFill/>
              <a:miter lim="800000"/>
              <a:headEnd/>
              <a:tailEnd/>
            </a:ln>
          </p:spPr>
        </p:pic>
        <p:pic>
          <p:nvPicPr>
            <p:cNvPr id="39" name="Picture 38">
              <a:extLst>
                <a:ext uri="{FF2B5EF4-FFF2-40B4-BE49-F238E27FC236}">
                  <a16:creationId xmlns:a16="http://schemas.microsoft.com/office/drawing/2014/main" id="{8D629574-6C12-6C45-91EA-FFCE99AB7F15}"/>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2029935" y="1194778"/>
              <a:ext cx="412920" cy="388814"/>
            </a:xfrm>
            <a:prstGeom prst="rect">
              <a:avLst/>
            </a:prstGeom>
            <a:noFill/>
            <a:ln w="9525">
              <a:noFill/>
              <a:miter lim="800000"/>
              <a:headEnd/>
              <a:tailEnd/>
            </a:ln>
          </p:spPr>
        </p:pic>
        <p:pic>
          <p:nvPicPr>
            <p:cNvPr id="40" name="Picture 39">
              <a:extLst>
                <a:ext uri="{FF2B5EF4-FFF2-40B4-BE49-F238E27FC236}">
                  <a16:creationId xmlns:a16="http://schemas.microsoft.com/office/drawing/2014/main" id="{6E6B05B7-02AB-CD4F-AD89-909E4A86FB3C}"/>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1999" y="1204596"/>
              <a:ext cx="412920" cy="388814"/>
            </a:xfrm>
            <a:prstGeom prst="rect">
              <a:avLst/>
            </a:prstGeom>
            <a:noFill/>
            <a:ln w="9525">
              <a:noFill/>
              <a:miter lim="800000"/>
              <a:headEnd/>
              <a:tailEnd/>
            </a:ln>
          </p:spPr>
        </p:pic>
        <p:pic>
          <p:nvPicPr>
            <p:cNvPr id="41" name="Picture 40">
              <a:extLst>
                <a:ext uri="{FF2B5EF4-FFF2-40B4-BE49-F238E27FC236}">
                  <a16:creationId xmlns:a16="http://schemas.microsoft.com/office/drawing/2014/main" id="{53508D15-81D0-9C4D-953D-A3DB29BAF540}"/>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2547756" y="1213388"/>
              <a:ext cx="412920" cy="396775"/>
            </a:xfrm>
            <a:prstGeom prst="rect">
              <a:avLst/>
            </a:prstGeom>
            <a:noFill/>
            <a:ln w="9525">
              <a:noFill/>
              <a:miter lim="800000"/>
              <a:headEnd/>
              <a:tailEnd/>
            </a:ln>
          </p:spPr>
        </p:pic>
        <p:pic>
          <p:nvPicPr>
            <p:cNvPr id="42" name="Picture 41">
              <a:extLst>
                <a:ext uri="{FF2B5EF4-FFF2-40B4-BE49-F238E27FC236}">
                  <a16:creationId xmlns:a16="http://schemas.microsoft.com/office/drawing/2014/main" id="{C9F385D8-2FC2-A24E-B3D5-75B8D7C54190}"/>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4234293" y="1204596"/>
              <a:ext cx="422624" cy="405567"/>
            </a:xfrm>
            <a:prstGeom prst="rect">
              <a:avLst/>
            </a:prstGeom>
            <a:noFill/>
            <a:ln w="9525">
              <a:noFill/>
              <a:miter lim="800000"/>
              <a:headEnd/>
              <a:tailEnd/>
            </a:ln>
          </p:spPr>
        </p:pic>
        <p:pic>
          <p:nvPicPr>
            <p:cNvPr id="43" name="Picture 42">
              <a:extLst>
                <a:ext uri="{FF2B5EF4-FFF2-40B4-BE49-F238E27FC236}">
                  <a16:creationId xmlns:a16="http://schemas.microsoft.com/office/drawing/2014/main" id="{5E502375-A4BF-EB4A-A4F5-AA48FE066F8E}"/>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4801962" y="1213388"/>
              <a:ext cx="421350" cy="396576"/>
            </a:xfrm>
            <a:prstGeom prst="rect">
              <a:avLst/>
            </a:prstGeom>
            <a:noFill/>
            <a:ln w="9525">
              <a:noFill/>
              <a:miter lim="800000"/>
              <a:headEnd/>
              <a:tailEnd/>
            </a:ln>
          </p:spPr>
        </p:pic>
      </p:grpSp>
      <p:pic>
        <p:nvPicPr>
          <p:cNvPr id="10" name="Picture 9"/>
          <p:cNvPicPr>
            <a:picLocks noChangeAspect="1"/>
          </p:cNvPicPr>
          <p:nvPr/>
        </p:nvPicPr>
        <p:blipFill>
          <a:blip r:embed="rId10"/>
          <a:stretch>
            <a:fillRect/>
          </a:stretch>
        </p:blipFill>
        <p:spPr>
          <a:xfrm>
            <a:off x="317828" y="122533"/>
            <a:ext cx="1387934" cy="1661163"/>
          </a:xfrm>
          <a:prstGeom prst="rect">
            <a:avLst/>
          </a:prstGeom>
        </p:spPr>
      </p:pic>
      <p:pic>
        <p:nvPicPr>
          <p:cNvPr id="13" name="Picture 12"/>
          <p:cNvPicPr>
            <a:picLocks noChangeAspect="1"/>
          </p:cNvPicPr>
          <p:nvPr/>
        </p:nvPicPr>
        <p:blipFill>
          <a:blip r:embed="rId11">
            <a:clrChange>
              <a:clrFrom>
                <a:srgbClr val="FFFFFF"/>
              </a:clrFrom>
              <a:clrTo>
                <a:srgbClr val="FFFFFF">
                  <a:alpha val="0"/>
                </a:srgbClr>
              </a:clrTo>
            </a:clrChange>
          </a:blip>
          <a:stretch>
            <a:fillRect/>
          </a:stretch>
        </p:blipFill>
        <p:spPr>
          <a:xfrm rot="690894" flipH="1">
            <a:off x="3609103" y="1539291"/>
            <a:ext cx="850811" cy="1018735"/>
          </a:xfrm>
          <a:prstGeom prst="rect">
            <a:avLst/>
          </a:prstGeom>
        </p:spPr>
      </p:pic>
      <p:pic>
        <p:nvPicPr>
          <p:cNvPr id="11" name="Picture 10"/>
          <p:cNvPicPr>
            <a:picLocks noChangeAspect="1"/>
          </p:cNvPicPr>
          <p:nvPr/>
        </p:nvPicPr>
        <p:blipFill>
          <a:blip r:embed="rId12"/>
          <a:stretch>
            <a:fillRect/>
          </a:stretch>
        </p:blipFill>
        <p:spPr>
          <a:xfrm>
            <a:off x="2237603" y="1890597"/>
            <a:ext cx="1539766" cy="935622"/>
          </a:xfrm>
          <a:prstGeom prst="rect">
            <a:avLst/>
          </a:prstGeom>
        </p:spPr>
      </p:pic>
      <p:sp>
        <p:nvSpPr>
          <p:cNvPr id="17" name="Snip Same Side Corner Rectangle 16"/>
          <p:cNvSpPr/>
          <p:nvPr/>
        </p:nvSpPr>
        <p:spPr>
          <a:xfrm rot="10800000">
            <a:off x="2423753" y="1953093"/>
            <a:ext cx="374239" cy="22202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flipV="1">
            <a:off x="2817276" y="1953093"/>
            <a:ext cx="584243" cy="1110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950283" y="1991531"/>
            <a:ext cx="489552" cy="261610"/>
          </a:xfrm>
          <a:prstGeom prst="rect">
            <a:avLst/>
          </a:prstGeom>
          <a:noFill/>
        </p:spPr>
        <p:txBody>
          <a:bodyPr wrap="square" rtlCol="0">
            <a:spAutoFit/>
          </a:bodyPr>
          <a:lstStyle/>
          <a:p>
            <a:r>
              <a:rPr lang="en-GB" sz="1050" dirty="0"/>
              <a:t>1m</a:t>
            </a:r>
          </a:p>
        </p:txBody>
      </p:sp>
      <p:sp>
        <p:nvSpPr>
          <p:cNvPr id="20" name="Arc 19"/>
          <p:cNvSpPr/>
          <p:nvPr/>
        </p:nvSpPr>
        <p:spPr>
          <a:xfrm rot="19980769">
            <a:off x="2858764" y="2062096"/>
            <a:ext cx="1187956" cy="22490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Oval 20"/>
          <p:cNvSpPr/>
          <p:nvPr/>
        </p:nvSpPr>
        <p:spPr>
          <a:xfrm>
            <a:off x="3275636" y="2043929"/>
            <a:ext cx="85306" cy="8581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c 45"/>
          <p:cNvSpPr/>
          <p:nvPr/>
        </p:nvSpPr>
        <p:spPr>
          <a:xfrm>
            <a:off x="2086419" y="1935389"/>
            <a:ext cx="1187956" cy="22490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7237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937" y="0"/>
            <a:ext cx="12193057" cy="6858594"/>
          </a:xfrm>
          <a:prstGeom prst="rect">
            <a:avLst/>
          </a:prstGeom>
        </p:spPr>
      </p:pic>
      <p:sp>
        <p:nvSpPr>
          <p:cNvPr id="5" name="Rounded Rectangle 4"/>
          <p:cNvSpPr/>
          <p:nvPr/>
        </p:nvSpPr>
        <p:spPr>
          <a:xfrm>
            <a:off x="1924687" y="208397"/>
            <a:ext cx="3564889" cy="534610"/>
          </a:xfrm>
          <a:prstGeom prst="roundRect">
            <a:avLst/>
          </a:prstGeom>
          <a:solidFill>
            <a:srgbClr val="FFFF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damsky SF" pitchFamily="2" charset="0"/>
              </a:rPr>
              <a:t>Batting for </a:t>
            </a:r>
            <a:r>
              <a:rPr lang="en-GB" sz="2400" b="1" dirty="0" err="1">
                <a:solidFill>
                  <a:schemeClr val="tx1"/>
                </a:solidFill>
                <a:latin typeface="Adamsky SF" pitchFamily="2" charset="0"/>
              </a:rPr>
              <a:t>Rounders</a:t>
            </a:r>
            <a:endParaRPr lang="en-GB" sz="2400" b="1" dirty="0">
              <a:solidFill>
                <a:schemeClr val="tx1"/>
              </a:solidFill>
              <a:latin typeface="Adamsky SF" pitchFamily="2" charset="0"/>
            </a:endParaRPr>
          </a:p>
        </p:txBody>
      </p:sp>
      <p:sp>
        <p:nvSpPr>
          <p:cNvPr id="7" name="TextBox 6"/>
          <p:cNvSpPr txBox="1"/>
          <p:nvPr/>
        </p:nvSpPr>
        <p:spPr>
          <a:xfrm>
            <a:off x="794597" y="1168425"/>
            <a:ext cx="347659" cy="153888"/>
          </a:xfrm>
          <a:prstGeom prst="rect">
            <a:avLst/>
          </a:prstGeom>
          <a:noFill/>
        </p:spPr>
        <p:txBody>
          <a:bodyPr wrap="square" rtlCol="0">
            <a:spAutoFit/>
          </a:bodyPr>
          <a:lstStyle/>
          <a:p>
            <a:r>
              <a:rPr lang="en-GB" sz="400" b="1" dirty="0">
                <a:solidFill>
                  <a:schemeClr val="bg1"/>
                </a:solidFill>
              </a:rPr>
              <a:t>KV</a:t>
            </a:r>
          </a:p>
        </p:txBody>
      </p:sp>
      <p:pic>
        <p:nvPicPr>
          <p:cNvPr id="8" name="Picture 7"/>
          <p:cNvPicPr>
            <a:picLocks noChangeAspect="1"/>
          </p:cNvPicPr>
          <p:nvPr/>
        </p:nvPicPr>
        <p:blipFill rotWithShape="1">
          <a:blip r:embed="rId3">
            <a:clrChange>
              <a:clrFrom>
                <a:srgbClr val="FFFFFF"/>
              </a:clrFrom>
              <a:clrTo>
                <a:srgbClr val="FFFFFF">
                  <a:alpha val="0"/>
                </a:srgbClr>
              </a:clrTo>
            </a:clrChange>
            <a:lum bright="70000" contrast="-70000"/>
          </a:blip>
          <a:srcRect l="27067" t="27258" r="26816" b="27601"/>
          <a:stretch/>
        </p:blipFill>
        <p:spPr>
          <a:xfrm rot="163632">
            <a:off x="892766" y="1155889"/>
            <a:ext cx="75015" cy="51583"/>
          </a:xfrm>
          <a:prstGeom prst="rect">
            <a:avLst/>
          </a:prstGeom>
        </p:spPr>
      </p:pic>
      <p:sp>
        <p:nvSpPr>
          <p:cNvPr id="9" name="Rectangle 8"/>
          <p:cNvSpPr/>
          <p:nvPr/>
        </p:nvSpPr>
        <p:spPr>
          <a:xfrm rot="21174381">
            <a:off x="490406" y="1623086"/>
            <a:ext cx="1303283" cy="238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Overview</a:t>
            </a:r>
          </a:p>
        </p:txBody>
      </p:sp>
      <p:sp>
        <p:nvSpPr>
          <p:cNvPr id="12" name="Rectangle 11"/>
          <p:cNvSpPr/>
          <p:nvPr/>
        </p:nvSpPr>
        <p:spPr>
          <a:xfrm>
            <a:off x="794597" y="2388370"/>
            <a:ext cx="4523637" cy="164108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Aim- To strike the ball with a rounder's bat through the cones </a:t>
            </a:r>
          </a:p>
          <a:p>
            <a:pPr algn="ctr"/>
            <a:r>
              <a:rPr lang="en-GB" sz="1200" dirty="0">
                <a:solidFill>
                  <a:schemeClr val="tx1"/>
                </a:solidFill>
                <a:latin typeface="Adamsky SF" pitchFamily="2" charset="0"/>
              </a:rPr>
              <a:t>Age Group Differentiation</a:t>
            </a:r>
          </a:p>
          <a:p>
            <a:pPr algn="ctr"/>
            <a:r>
              <a:rPr lang="en-GB" sz="1050" dirty="0">
                <a:solidFill>
                  <a:schemeClr val="tx1"/>
                </a:solidFill>
                <a:latin typeface="Adamsky SF" pitchFamily="2" charset="0"/>
              </a:rPr>
              <a:t>Y1/2 – Cones placed 2 metres apart. Batter to strike the ball from 5 metres away.</a:t>
            </a:r>
          </a:p>
          <a:p>
            <a:pPr algn="ctr"/>
            <a:r>
              <a:rPr lang="en-GB" sz="1050" dirty="0">
                <a:solidFill>
                  <a:schemeClr val="tx1"/>
                </a:solidFill>
                <a:latin typeface="Adamsky SF" pitchFamily="2" charset="0"/>
              </a:rPr>
              <a:t>Y3/4 – Cones placed 1 metre apart. Batter to strike the ball from 8 metres away.</a:t>
            </a:r>
          </a:p>
          <a:p>
            <a:pPr algn="ctr"/>
            <a:r>
              <a:rPr lang="en-GB" sz="1050" dirty="0">
                <a:solidFill>
                  <a:schemeClr val="tx1"/>
                </a:solidFill>
                <a:latin typeface="Adamsky SF" pitchFamily="2" charset="0"/>
              </a:rPr>
              <a:t>Y5/6 – Cones placed 1 metre apart. Batter to strike from 10 metres away.</a:t>
            </a:r>
          </a:p>
          <a:p>
            <a:pPr algn="ctr"/>
            <a:endParaRPr lang="en-GB" sz="1200" dirty="0">
              <a:solidFill>
                <a:schemeClr val="tx1"/>
              </a:solidFill>
              <a:latin typeface="Adamsky SF" pitchFamily="2" charset="0"/>
            </a:endParaRPr>
          </a:p>
        </p:txBody>
      </p:sp>
      <p:sp>
        <p:nvSpPr>
          <p:cNvPr id="14" name="Rectangle 13"/>
          <p:cNvSpPr/>
          <p:nvPr/>
        </p:nvSpPr>
        <p:spPr>
          <a:xfrm rot="21174381">
            <a:off x="6130072" y="355064"/>
            <a:ext cx="1861614" cy="27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Equipment Needed</a:t>
            </a:r>
          </a:p>
        </p:txBody>
      </p:sp>
      <p:sp>
        <p:nvSpPr>
          <p:cNvPr id="15" name="Rectangle 14"/>
          <p:cNvSpPr/>
          <p:nvPr/>
        </p:nvSpPr>
        <p:spPr>
          <a:xfrm rot="21174381">
            <a:off x="490406" y="4188789"/>
            <a:ext cx="1303283" cy="23833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The Rules</a:t>
            </a:r>
          </a:p>
        </p:txBody>
      </p:sp>
      <p:sp>
        <p:nvSpPr>
          <p:cNvPr id="16" name="Rectangle 15"/>
          <p:cNvSpPr/>
          <p:nvPr/>
        </p:nvSpPr>
        <p:spPr>
          <a:xfrm>
            <a:off x="794597" y="4535082"/>
            <a:ext cx="4523637" cy="97157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The teacher/leader feeds/bowls the ball underarm</a:t>
            </a:r>
          </a:p>
          <a:p>
            <a:pPr algn="ctr"/>
            <a:r>
              <a:rPr lang="en-GB" sz="1200" dirty="0">
                <a:solidFill>
                  <a:schemeClr val="tx1"/>
                </a:solidFill>
                <a:latin typeface="Adamsky SF" pitchFamily="2" charset="0"/>
              </a:rPr>
              <a:t>For KS1 pupils the ball can be dropped from waist height at their side to help them hit the ball</a:t>
            </a:r>
          </a:p>
          <a:p>
            <a:pPr algn="ctr"/>
            <a:r>
              <a:rPr lang="en-GB" sz="1200" dirty="0">
                <a:solidFill>
                  <a:schemeClr val="tx1"/>
                </a:solidFill>
                <a:latin typeface="Adamsky SF" pitchFamily="2" charset="0"/>
              </a:rPr>
              <a:t>Students get 5 attempts to hit the ball and should aim to hit the ball in between the target zones to score points</a:t>
            </a:r>
          </a:p>
        </p:txBody>
      </p:sp>
      <p:sp>
        <p:nvSpPr>
          <p:cNvPr id="30" name="Rectangle 29"/>
          <p:cNvSpPr/>
          <p:nvPr/>
        </p:nvSpPr>
        <p:spPr>
          <a:xfrm>
            <a:off x="6714269" y="739921"/>
            <a:ext cx="1913899" cy="836632"/>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1x Tennis Ball (soft ball)</a:t>
            </a:r>
          </a:p>
          <a:p>
            <a:pPr marL="171450" indent="-171450">
              <a:buFont typeface="Wingdings" panose="05000000000000000000" pitchFamily="2" charset="2"/>
              <a:buChar char="q"/>
            </a:pPr>
            <a:r>
              <a:rPr lang="en-GB" sz="1200" dirty="0">
                <a:solidFill>
                  <a:schemeClr val="tx1"/>
                </a:solidFill>
                <a:latin typeface="Adamsky SF" pitchFamily="2" charset="0"/>
              </a:rPr>
              <a:t>1x Tennis Racket</a:t>
            </a:r>
          </a:p>
          <a:p>
            <a:pPr marL="171450" indent="-171450">
              <a:buFont typeface="Wingdings" panose="05000000000000000000" pitchFamily="2" charset="2"/>
              <a:buChar char="q"/>
            </a:pPr>
            <a:r>
              <a:rPr lang="en-GB" sz="1200" dirty="0">
                <a:solidFill>
                  <a:schemeClr val="tx1"/>
                </a:solidFill>
                <a:latin typeface="Adamsky SF" pitchFamily="2" charset="0"/>
              </a:rPr>
              <a:t>1x Stopwatch</a:t>
            </a:r>
          </a:p>
        </p:txBody>
      </p:sp>
      <p:sp>
        <p:nvSpPr>
          <p:cNvPr id="31" name="Rectangle 30"/>
          <p:cNvSpPr/>
          <p:nvPr/>
        </p:nvSpPr>
        <p:spPr>
          <a:xfrm rot="21174381">
            <a:off x="6275208" y="1846952"/>
            <a:ext cx="1861614" cy="270946"/>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Scoring &amp; Judging</a:t>
            </a:r>
          </a:p>
        </p:txBody>
      </p:sp>
      <p:sp>
        <p:nvSpPr>
          <p:cNvPr id="32" name="Rectangle 31"/>
          <p:cNvSpPr/>
          <p:nvPr/>
        </p:nvSpPr>
        <p:spPr>
          <a:xfrm>
            <a:off x="6714268" y="2184155"/>
            <a:ext cx="5015277" cy="795792"/>
          </a:xfrm>
          <a:prstGeom prst="rect">
            <a:avLst/>
          </a:prstGeom>
          <a:solidFill>
            <a:schemeClr val="bg1"/>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   </a:t>
            </a:r>
            <a:r>
              <a:rPr lang="en-GB" sz="1100" dirty="0">
                <a:solidFill>
                  <a:schemeClr val="tx1"/>
                </a:solidFill>
                <a:latin typeface="Adamsky SF" pitchFamily="2" charset="0"/>
              </a:rPr>
              <a:t>10 points are scored if the ball is struck between the red cones</a:t>
            </a:r>
          </a:p>
          <a:p>
            <a:pPr algn="ctr"/>
            <a:r>
              <a:rPr lang="en-GB" sz="1100" dirty="0">
                <a:solidFill>
                  <a:schemeClr val="tx1"/>
                </a:solidFill>
                <a:latin typeface="Adamsky SF" pitchFamily="2" charset="0"/>
              </a:rPr>
              <a:t>   5 points are scored if the ball is struck between the blue cones</a:t>
            </a:r>
          </a:p>
          <a:p>
            <a:pPr algn="ctr"/>
            <a:r>
              <a:rPr lang="en-GB" sz="1100" dirty="0">
                <a:solidFill>
                  <a:schemeClr val="tx1"/>
                </a:solidFill>
                <a:latin typeface="Adamsky SF" pitchFamily="2" charset="0"/>
              </a:rPr>
              <a:t>   2 points are scored if the ball is struck cleanly and misses the cones</a:t>
            </a:r>
          </a:p>
          <a:p>
            <a:pPr algn="ctr"/>
            <a:r>
              <a:rPr lang="en-GB" sz="1100" dirty="0">
                <a:solidFill>
                  <a:schemeClr val="tx1"/>
                </a:solidFill>
                <a:latin typeface="Adamsky SF" pitchFamily="2" charset="0"/>
              </a:rPr>
              <a:t>   A leader should add up the total score for all 5 hits</a:t>
            </a:r>
          </a:p>
        </p:txBody>
      </p:sp>
      <p:graphicFrame>
        <p:nvGraphicFramePr>
          <p:cNvPr id="33" name="Table 32"/>
          <p:cNvGraphicFramePr>
            <a:graphicFrameLocks noGrp="1"/>
          </p:cNvGraphicFramePr>
          <p:nvPr>
            <p:extLst>
              <p:ext uri="{D42A27DB-BD31-4B8C-83A1-F6EECF244321}">
                <p14:modId xmlns:p14="http://schemas.microsoft.com/office/powerpoint/2010/main" val="3797782314"/>
              </p:ext>
            </p:extLst>
          </p:nvPr>
        </p:nvGraphicFramePr>
        <p:xfrm>
          <a:off x="7347904" y="3107274"/>
          <a:ext cx="4088468" cy="1097280"/>
        </p:xfrm>
        <a:graphic>
          <a:graphicData uri="http://schemas.openxmlformats.org/drawingml/2006/table">
            <a:tbl>
              <a:tblPr firstRow="1" bandRow="1">
                <a:tableStyleId>{5940675A-B579-460E-94D1-54222C63F5DA}</a:tableStyleId>
              </a:tblPr>
              <a:tblGrid>
                <a:gridCol w="1022117">
                  <a:extLst>
                    <a:ext uri="{9D8B030D-6E8A-4147-A177-3AD203B41FA5}">
                      <a16:colId xmlns:a16="http://schemas.microsoft.com/office/drawing/2014/main" val="1516137756"/>
                    </a:ext>
                  </a:extLst>
                </a:gridCol>
                <a:gridCol w="1022117">
                  <a:extLst>
                    <a:ext uri="{9D8B030D-6E8A-4147-A177-3AD203B41FA5}">
                      <a16:colId xmlns:a16="http://schemas.microsoft.com/office/drawing/2014/main" val="2263643829"/>
                    </a:ext>
                  </a:extLst>
                </a:gridCol>
                <a:gridCol w="1022117">
                  <a:extLst>
                    <a:ext uri="{9D8B030D-6E8A-4147-A177-3AD203B41FA5}">
                      <a16:colId xmlns:a16="http://schemas.microsoft.com/office/drawing/2014/main" val="1254912180"/>
                    </a:ext>
                  </a:extLst>
                </a:gridCol>
                <a:gridCol w="1022117">
                  <a:extLst>
                    <a:ext uri="{9D8B030D-6E8A-4147-A177-3AD203B41FA5}">
                      <a16:colId xmlns:a16="http://schemas.microsoft.com/office/drawing/2014/main" val="1167667562"/>
                    </a:ext>
                  </a:extLst>
                </a:gridCol>
              </a:tblGrid>
              <a:tr h="237223">
                <a:tc>
                  <a:txBody>
                    <a:bodyPr/>
                    <a:lstStyle/>
                    <a:p>
                      <a:pPr algn="ctr"/>
                      <a:r>
                        <a:rPr lang="en-GB" sz="1200" dirty="0">
                          <a:latin typeface="Adamsky SF" pitchFamily="2" charset="0"/>
                        </a:rPr>
                        <a:t>Year Group</a:t>
                      </a:r>
                    </a:p>
                  </a:txBody>
                  <a:tcPr/>
                </a:tc>
                <a:tc>
                  <a:txBody>
                    <a:bodyPr/>
                    <a:lstStyle/>
                    <a:p>
                      <a:pPr algn="ctr"/>
                      <a:r>
                        <a:rPr lang="en-GB" sz="1200" dirty="0">
                          <a:latin typeface="Adamsky SF" pitchFamily="2" charset="0"/>
                        </a:rPr>
                        <a:t>Bronze</a:t>
                      </a:r>
                    </a:p>
                  </a:txBody>
                  <a:tcPr/>
                </a:tc>
                <a:tc>
                  <a:txBody>
                    <a:bodyPr/>
                    <a:lstStyle/>
                    <a:p>
                      <a:pPr algn="ctr"/>
                      <a:r>
                        <a:rPr lang="en-GB" sz="1200" dirty="0">
                          <a:latin typeface="Adamsky SF" pitchFamily="2" charset="0"/>
                        </a:rPr>
                        <a:t>Silver</a:t>
                      </a:r>
                    </a:p>
                  </a:txBody>
                  <a:tcPr/>
                </a:tc>
                <a:tc>
                  <a:txBody>
                    <a:bodyPr/>
                    <a:lstStyle/>
                    <a:p>
                      <a:pPr algn="ctr"/>
                      <a:r>
                        <a:rPr lang="en-GB" sz="1200" dirty="0">
                          <a:latin typeface="Adamsky SF" pitchFamily="2" charset="0"/>
                        </a:rPr>
                        <a:t>Gold</a:t>
                      </a:r>
                    </a:p>
                  </a:txBody>
                  <a:tcPr/>
                </a:tc>
                <a:extLst>
                  <a:ext uri="{0D108BD9-81ED-4DB2-BD59-A6C34878D82A}">
                    <a16:rowId xmlns:a16="http://schemas.microsoft.com/office/drawing/2014/main" val="1579297867"/>
                  </a:ext>
                </a:extLst>
              </a:tr>
              <a:tr h="237223">
                <a:tc>
                  <a:txBody>
                    <a:bodyPr/>
                    <a:lstStyle/>
                    <a:p>
                      <a:pPr algn="ctr"/>
                      <a:r>
                        <a:rPr lang="en-GB" sz="1200" dirty="0">
                          <a:latin typeface="Adamsky SF" pitchFamily="2" charset="0"/>
                        </a:rPr>
                        <a:t>Years 1 &amp; 2</a:t>
                      </a:r>
                    </a:p>
                  </a:txBody>
                  <a:tcPr/>
                </a:tc>
                <a:tc>
                  <a:txBody>
                    <a:bodyPr/>
                    <a:lstStyle/>
                    <a:p>
                      <a:pPr algn="ctr"/>
                      <a:r>
                        <a:rPr lang="en-GB" sz="1100" dirty="0">
                          <a:latin typeface="Adamsky SF" pitchFamily="2" charset="0"/>
                        </a:rPr>
                        <a:t>5-10</a:t>
                      </a:r>
                    </a:p>
                  </a:txBody>
                  <a:tcPr/>
                </a:tc>
                <a:tc>
                  <a:txBody>
                    <a:bodyPr/>
                    <a:lstStyle/>
                    <a:p>
                      <a:pPr algn="ctr"/>
                      <a:r>
                        <a:rPr lang="en-GB" sz="1100" dirty="0">
                          <a:latin typeface="Adamsky SF" pitchFamily="2" charset="0"/>
                        </a:rPr>
                        <a:t>11-19</a:t>
                      </a:r>
                    </a:p>
                  </a:txBody>
                  <a:tcPr/>
                </a:tc>
                <a:tc>
                  <a:txBody>
                    <a:bodyPr/>
                    <a:lstStyle/>
                    <a:p>
                      <a:pPr algn="ctr"/>
                      <a:r>
                        <a:rPr lang="en-GB" sz="1100" dirty="0">
                          <a:latin typeface="Adamsky SF" pitchFamily="2" charset="0"/>
                        </a:rPr>
                        <a:t>20+</a:t>
                      </a:r>
                    </a:p>
                  </a:txBody>
                  <a:tcPr/>
                </a:tc>
                <a:extLst>
                  <a:ext uri="{0D108BD9-81ED-4DB2-BD59-A6C34878D82A}">
                    <a16:rowId xmlns:a16="http://schemas.microsoft.com/office/drawing/2014/main" val="1736596310"/>
                  </a:ext>
                </a:extLst>
              </a:tr>
              <a:tr h="237223">
                <a:tc>
                  <a:txBody>
                    <a:bodyPr/>
                    <a:lstStyle/>
                    <a:p>
                      <a:pPr algn="ctr"/>
                      <a:r>
                        <a:rPr lang="en-GB" sz="1200" dirty="0">
                          <a:latin typeface="Adamsky SF" pitchFamily="2" charset="0"/>
                        </a:rPr>
                        <a:t>Years 3 &amp; 4</a:t>
                      </a:r>
                    </a:p>
                  </a:txBody>
                  <a:tcPr/>
                </a:tc>
                <a:tc>
                  <a:txBody>
                    <a:bodyPr/>
                    <a:lstStyle/>
                    <a:p>
                      <a:pPr algn="ctr"/>
                      <a:r>
                        <a:rPr lang="en-GB" sz="1100" dirty="0">
                          <a:latin typeface="Adamsky SF" pitchFamily="2" charset="0"/>
                        </a:rPr>
                        <a:t>10-20</a:t>
                      </a:r>
                    </a:p>
                  </a:txBody>
                  <a:tcPr/>
                </a:tc>
                <a:tc>
                  <a:txBody>
                    <a:bodyPr/>
                    <a:lstStyle/>
                    <a:p>
                      <a:pPr algn="ctr"/>
                      <a:r>
                        <a:rPr lang="en-GB" sz="1100" dirty="0">
                          <a:latin typeface="Adamsky SF" pitchFamily="2" charset="0"/>
                        </a:rPr>
                        <a:t>21-29</a:t>
                      </a:r>
                    </a:p>
                  </a:txBody>
                  <a:tcPr/>
                </a:tc>
                <a:tc>
                  <a:txBody>
                    <a:bodyPr/>
                    <a:lstStyle/>
                    <a:p>
                      <a:pPr algn="ctr"/>
                      <a:r>
                        <a:rPr lang="en-GB" sz="1100" dirty="0">
                          <a:latin typeface="Adamsky SF" pitchFamily="2" charset="0"/>
                        </a:rPr>
                        <a:t>30+</a:t>
                      </a:r>
                    </a:p>
                  </a:txBody>
                  <a:tcPr/>
                </a:tc>
                <a:extLst>
                  <a:ext uri="{0D108BD9-81ED-4DB2-BD59-A6C34878D82A}">
                    <a16:rowId xmlns:a16="http://schemas.microsoft.com/office/drawing/2014/main" val="2609240983"/>
                  </a:ext>
                </a:extLst>
              </a:tr>
              <a:tr h="237223">
                <a:tc>
                  <a:txBody>
                    <a:bodyPr/>
                    <a:lstStyle/>
                    <a:p>
                      <a:pPr algn="ctr"/>
                      <a:r>
                        <a:rPr lang="en-GB" sz="1200" dirty="0">
                          <a:latin typeface="Adamsky SF" pitchFamily="2" charset="0"/>
                        </a:rPr>
                        <a:t>Years 5 &amp; 6</a:t>
                      </a:r>
                    </a:p>
                  </a:txBody>
                  <a:tcPr/>
                </a:tc>
                <a:tc>
                  <a:txBody>
                    <a:bodyPr/>
                    <a:lstStyle/>
                    <a:p>
                      <a:pPr algn="ctr"/>
                      <a:r>
                        <a:rPr lang="en-GB" sz="1100" dirty="0">
                          <a:latin typeface="Adamsky SF" pitchFamily="2" charset="0"/>
                        </a:rPr>
                        <a:t>20-30</a:t>
                      </a:r>
                    </a:p>
                  </a:txBody>
                  <a:tcPr/>
                </a:tc>
                <a:tc>
                  <a:txBody>
                    <a:bodyPr/>
                    <a:lstStyle/>
                    <a:p>
                      <a:pPr algn="ctr"/>
                      <a:r>
                        <a:rPr lang="en-GB" sz="1100" dirty="0">
                          <a:latin typeface="Adamsky SF" pitchFamily="2" charset="0"/>
                        </a:rPr>
                        <a:t>31-39</a:t>
                      </a:r>
                    </a:p>
                  </a:txBody>
                  <a:tcPr/>
                </a:tc>
                <a:tc>
                  <a:txBody>
                    <a:bodyPr/>
                    <a:lstStyle/>
                    <a:p>
                      <a:pPr algn="ctr"/>
                      <a:r>
                        <a:rPr lang="en-GB" sz="1100" dirty="0">
                          <a:latin typeface="Adamsky SF" pitchFamily="2" charset="0"/>
                        </a:rPr>
                        <a:t>40+</a:t>
                      </a:r>
                    </a:p>
                  </a:txBody>
                  <a:tcPr/>
                </a:tc>
                <a:extLst>
                  <a:ext uri="{0D108BD9-81ED-4DB2-BD59-A6C34878D82A}">
                    <a16:rowId xmlns:a16="http://schemas.microsoft.com/office/drawing/2014/main" val="517981358"/>
                  </a:ext>
                </a:extLst>
              </a:tr>
            </a:tbl>
          </a:graphicData>
        </a:graphic>
      </p:graphicFrame>
      <p:sp>
        <p:nvSpPr>
          <p:cNvPr id="34" name="Rectangle 33"/>
          <p:cNvSpPr/>
          <p:nvPr/>
        </p:nvSpPr>
        <p:spPr>
          <a:xfrm rot="21174381">
            <a:off x="6417097" y="4374082"/>
            <a:ext cx="1861614" cy="2709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Make it easier/harder</a:t>
            </a:r>
          </a:p>
        </p:txBody>
      </p:sp>
      <p:sp>
        <p:nvSpPr>
          <p:cNvPr id="35" name="Rectangle 34"/>
          <p:cNvSpPr/>
          <p:nvPr/>
        </p:nvSpPr>
        <p:spPr>
          <a:xfrm>
            <a:off x="6714268" y="4812156"/>
            <a:ext cx="5015277" cy="694503"/>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0000"/>
                </a:solidFill>
                <a:latin typeface="Adamsky SF" pitchFamily="2" charset="0"/>
              </a:rPr>
              <a:t>Easier- Use a larger ball or bigger bat, allow the ball to bounce once before hitting</a:t>
            </a:r>
          </a:p>
          <a:p>
            <a:pPr algn="ctr"/>
            <a:r>
              <a:rPr lang="en-GB" sz="1200" dirty="0">
                <a:solidFill>
                  <a:srgbClr val="00B050"/>
                </a:solidFill>
                <a:latin typeface="Adamsky SF" pitchFamily="2" charset="0"/>
              </a:rPr>
              <a:t>Harder-Use a smaller ball, move the targets further back/make them smaller</a:t>
            </a:r>
          </a:p>
        </p:txBody>
      </p:sp>
      <p:sp>
        <p:nvSpPr>
          <p:cNvPr id="36" name="Rectangle 35"/>
          <p:cNvSpPr/>
          <p:nvPr/>
        </p:nvSpPr>
        <p:spPr>
          <a:xfrm rot="21174381">
            <a:off x="8985691" y="186313"/>
            <a:ext cx="1861614" cy="270946"/>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How to improve?</a:t>
            </a:r>
          </a:p>
        </p:txBody>
      </p:sp>
      <p:sp>
        <p:nvSpPr>
          <p:cNvPr id="37" name="Rectangle 36"/>
          <p:cNvSpPr/>
          <p:nvPr/>
        </p:nvSpPr>
        <p:spPr>
          <a:xfrm>
            <a:off x="9051603" y="740743"/>
            <a:ext cx="2677942" cy="836632"/>
          </a:xfrm>
          <a:prstGeom prst="rect">
            <a:avLst/>
          </a:prstGeom>
          <a:solidFill>
            <a:schemeClr val="bg1"/>
          </a:solid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Keep your eyes on the ball and swing as it comes near</a:t>
            </a:r>
          </a:p>
          <a:p>
            <a:pPr marL="171450" indent="-171450">
              <a:buFont typeface="Wingdings" panose="05000000000000000000" pitchFamily="2" charset="2"/>
              <a:buChar char="q"/>
            </a:pPr>
            <a:r>
              <a:rPr lang="en-GB" sz="1200" dirty="0">
                <a:solidFill>
                  <a:schemeClr val="tx1"/>
                </a:solidFill>
                <a:latin typeface="Adamsky SF" pitchFamily="2" charset="0"/>
              </a:rPr>
              <a:t>Stand sideways on and do not try to swing to hard </a:t>
            </a:r>
          </a:p>
        </p:txBody>
      </p:sp>
      <p:grpSp>
        <p:nvGrpSpPr>
          <p:cNvPr id="44" name="Group 43"/>
          <p:cNvGrpSpPr/>
          <p:nvPr/>
        </p:nvGrpSpPr>
        <p:grpSpPr>
          <a:xfrm>
            <a:off x="2124857" y="864261"/>
            <a:ext cx="3193377" cy="415385"/>
            <a:chOff x="2029935" y="1194778"/>
            <a:chExt cx="3193377" cy="415385"/>
          </a:xfrm>
        </p:grpSpPr>
        <p:pic>
          <p:nvPicPr>
            <p:cNvPr id="38" name="Picture 37">
              <a:extLst>
                <a:ext uri="{FF2B5EF4-FFF2-40B4-BE49-F238E27FC236}">
                  <a16:creationId xmlns:a16="http://schemas.microsoft.com/office/drawing/2014/main" id="{DF4CD0D1-2840-EF4D-A034-44AA3C37B27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3556" y="1223670"/>
              <a:ext cx="409775" cy="369254"/>
            </a:xfrm>
            <a:prstGeom prst="rect">
              <a:avLst/>
            </a:prstGeom>
            <a:noFill/>
            <a:ln w="9525">
              <a:noFill/>
              <a:miter lim="800000"/>
              <a:headEnd/>
              <a:tailEnd/>
            </a:ln>
          </p:spPr>
        </p:pic>
        <p:pic>
          <p:nvPicPr>
            <p:cNvPr id="39" name="Picture 38">
              <a:extLst>
                <a:ext uri="{FF2B5EF4-FFF2-40B4-BE49-F238E27FC236}">
                  <a16:creationId xmlns:a16="http://schemas.microsoft.com/office/drawing/2014/main" id="{8D629574-6C12-6C45-91EA-FFCE99AB7F15}"/>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2029935" y="1194778"/>
              <a:ext cx="412920" cy="388814"/>
            </a:xfrm>
            <a:prstGeom prst="rect">
              <a:avLst/>
            </a:prstGeom>
            <a:noFill/>
            <a:ln w="9525">
              <a:noFill/>
              <a:miter lim="800000"/>
              <a:headEnd/>
              <a:tailEnd/>
            </a:ln>
          </p:spPr>
        </p:pic>
        <p:pic>
          <p:nvPicPr>
            <p:cNvPr id="40" name="Picture 39">
              <a:extLst>
                <a:ext uri="{FF2B5EF4-FFF2-40B4-BE49-F238E27FC236}">
                  <a16:creationId xmlns:a16="http://schemas.microsoft.com/office/drawing/2014/main" id="{6E6B05B7-02AB-CD4F-AD89-909E4A86FB3C}"/>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3131999" y="1204596"/>
              <a:ext cx="412920" cy="388814"/>
            </a:xfrm>
            <a:prstGeom prst="rect">
              <a:avLst/>
            </a:prstGeom>
            <a:noFill/>
            <a:ln w="9525">
              <a:noFill/>
              <a:miter lim="800000"/>
              <a:headEnd/>
              <a:tailEnd/>
            </a:ln>
          </p:spPr>
        </p:pic>
        <p:pic>
          <p:nvPicPr>
            <p:cNvPr id="41" name="Picture 40">
              <a:extLst>
                <a:ext uri="{FF2B5EF4-FFF2-40B4-BE49-F238E27FC236}">
                  <a16:creationId xmlns:a16="http://schemas.microsoft.com/office/drawing/2014/main" id="{53508D15-81D0-9C4D-953D-A3DB29BAF540}"/>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2547756" y="1213388"/>
              <a:ext cx="412920" cy="396775"/>
            </a:xfrm>
            <a:prstGeom prst="rect">
              <a:avLst/>
            </a:prstGeom>
            <a:noFill/>
            <a:ln w="9525">
              <a:noFill/>
              <a:miter lim="800000"/>
              <a:headEnd/>
              <a:tailEnd/>
            </a:ln>
          </p:spPr>
        </p:pic>
        <p:pic>
          <p:nvPicPr>
            <p:cNvPr id="42" name="Picture 41">
              <a:extLst>
                <a:ext uri="{FF2B5EF4-FFF2-40B4-BE49-F238E27FC236}">
                  <a16:creationId xmlns:a16="http://schemas.microsoft.com/office/drawing/2014/main" id="{C9F385D8-2FC2-A24E-B3D5-75B8D7C54190}"/>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4234293" y="1204596"/>
              <a:ext cx="422624" cy="405567"/>
            </a:xfrm>
            <a:prstGeom prst="rect">
              <a:avLst/>
            </a:prstGeom>
            <a:noFill/>
            <a:ln w="9525">
              <a:noFill/>
              <a:miter lim="800000"/>
              <a:headEnd/>
              <a:tailEnd/>
            </a:ln>
          </p:spPr>
        </p:pic>
        <p:pic>
          <p:nvPicPr>
            <p:cNvPr id="43" name="Picture 42">
              <a:extLst>
                <a:ext uri="{FF2B5EF4-FFF2-40B4-BE49-F238E27FC236}">
                  <a16:creationId xmlns:a16="http://schemas.microsoft.com/office/drawing/2014/main" id="{5E502375-A4BF-EB4A-A4F5-AA48FE066F8E}"/>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4801962" y="1213388"/>
              <a:ext cx="421350" cy="396576"/>
            </a:xfrm>
            <a:prstGeom prst="rect">
              <a:avLst/>
            </a:prstGeom>
            <a:noFill/>
            <a:ln w="9525">
              <a:noFill/>
              <a:miter lim="800000"/>
              <a:headEnd/>
              <a:tailEnd/>
            </a:ln>
          </p:spPr>
        </p:pic>
      </p:grpSp>
      <p:pic>
        <p:nvPicPr>
          <p:cNvPr id="3" name="Picture 2"/>
          <p:cNvPicPr>
            <a:picLocks noChangeAspect="1"/>
          </p:cNvPicPr>
          <p:nvPr/>
        </p:nvPicPr>
        <p:blipFill>
          <a:blip r:embed="rId10"/>
          <a:stretch>
            <a:fillRect/>
          </a:stretch>
        </p:blipFill>
        <p:spPr>
          <a:xfrm>
            <a:off x="2306571" y="1352347"/>
            <a:ext cx="628780" cy="865862"/>
          </a:xfrm>
          <a:prstGeom prst="rect">
            <a:avLst/>
          </a:prstGeom>
        </p:spPr>
      </p:pic>
      <p:pic>
        <p:nvPicPr>
          <p:cNvPr id="10" name="Picture 9"/>
          <p:cNvPicPr>
            <a:picLocks noChangeAspect="1"/>
          </p:cNvPicPr>
          <p:nvPr/>
        </p:nvPicPr>
        <p:blipFill>
          <a:blip r:embed="rId11"/>
          <a:stretch>
            <a:fillRect/>
          </a:stretch>
        </p:blipFill>
        <p:spPr>
          <a:xfrm rot="5400000">
            <a:off x="2728012" y="1307529"/>
            <a:ext cx="1387630" cy="776724"/>
          </a:xfrm>
          <a:prstGeom prst="rect">
            <a:avLst/>
          </a:prstGeom>
        </p:spPr>
      </p:pic>
      <p:pic>
        <p:nvPicPr>
          <p:cNvPr id="11" name="Picture 10"/>
          <p:cNvPicPr>
            <a:picLocks noChangeAspect="1"/>
          </p:cNvPicPr>
          <p:nvPr/>
        </p:nvPicPr>
        <p:blipFill rotWithShape="1">
          <a:blip r:embed="rId12">
            <a:clrChange>
              <a:clrFrom>
                <a:srgbClr val="FFFFFF"/>
              </a:clrFrom>
              <a:clrTo>
                <a:srgbClr val="FFFFFF">
                  <a:alpha val="0"/>
                </a:srgbClr>
              </a:clrTo>
            </a:clrChange>
          </a:blip>
          <a:srcRect t="29149" b="29552"/>
          <a:stretch/>
        </p:blipFill>
        <p:spPr>
          <a:xfrm rot="16903369" flipH="1">
            <a:off x="2764175" y="1488933"/>
            <a:ext cx="314787" cy="295350"/>
          </a:xfrm>
          <a:prstGeom prst="rect">
            <a:avLst/>
          </a:prstGeom>
        </p:spPr>
      </p:pic>
    </p:spTree>
    <p:extLst>
      <p:ext uri="{BB962C8B-B14F-4D97-AF65-F5344CB8AC3E}">
        <p14:creationId xmlns:p14="http://schemas.microsoft.com/office/powerpoint/2010/main" val="120477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257" y="2389"/>
            <a:ext cx="12193057" cy="6858594"/>
          </a:xfrm>
          <a:prstGeom prst="rect">
            <a:avLst/>
          </a:prstGeom>
        </p:spPr>
      </p:pic>
      <p:sp>
        <p:nvSpPr>
          <p:cNvPr id="5" name="Rounded Rectangle 4"/>
          <p:cNvSpPr/>
          <p:nvPr/>
        </p:nvSpPr>
        <p:spPr>
          <a:xfrm>
            <a:off x="1907681" y="223232"/>
            <a:ext cx="3564889" cy="534610"/>
          </a:xfrm>
          <a:prstGeom prst="round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damsky SF" pitchFamily="2" charset="0"/>
              </a:rPr>
              <a:t>Hit the Wicket</a:t>
            </a:r>
          </a:p>
        </p:txBody>
      </p:sp>
      <p:sp>
        <p:nvSpPr>
          <p:cNvPr id="7" name="TextBox 6"/>
          <p:cNvSpPr txBox="1"/>
          <p:nvPr/>
        </p:nvSpPr>
        <p:spPr>
          <a:xfrm>
            <a:off x="794597" y="1168425"/>
            <a:ext cx="347659" cy="153888"/>
          </a:xfrm>
          <a:prstGeom prst="rect">
            <a:avLst/>
          </a:prstGeom>
          <a:noFill/>
        </p:spPr>
        <p:txBody>
          <a:bodyPr wrap="square" rtlCol="0">
            <a:spAutoFit/>
          </a:bodyPr>
          <a:lstStyle/>
          <a:p>
            <a:r>
              <a:rPr lang="en-GB" sz="400" b="1" dirty="0">
                <a:solidFill>
                  <a:schemeClr val="bg1"/>
                </a:solidFill>
              </a:rPr>
              <a:t>KV</a:t>
            </a:r>
          </a:p>
        </p:txBody>
      </p:sp>
      <p:pic>
        <p:nvPicPr>
          <p:cNvPr id="8" name="Picture 7"/>
          <p:cNvPicPr>
            <a:picLocks noChangeAspect="1"/>
          </p:cNvPicPr>
          <p:nvPr/>
        </p:nvPicPr>
        <p:blipFill rotWithShape="1">
          <a:blip r:embed="rId3">
            <a:clrChange>
              <a:clrFrom>
                <a:srgbClr val="FFFFFF"/>
              </a:clrFrom>
              <a:clrTo>
                <a:srgbClr val="FFFFFF">
                  <a:alpha val="0"/>
                </a:srgbClr>
              </a:clrTo>
            </a:clrChange>
            <a:lum bright="70000" contrast="-70000"/>
          </a:blip>
          <a:srcRect l="27067" t="27258" r="26816" b="27601"/>
          <a:stretch/>
        </p:blipFill>
        <p:spPr>
          <a:xfrm rot="163632">
            <a:off x="892766" y="1155889"/>
            <a:ext cx="75015" cy="51583"/>
          </a:xfrm>
          <a:prstGeom prst="rect">
            <a:avLst/>
          </a:prstGeom>
        </p:spPr>
      </p:pic>
      <p:sp>
        <p:nvSpPr>
          <p:cNvPr id="9" name="Rectangle 8"/>
          <p:cNvSpPr/>
          <p:nvPr/>
        </p:nvSpPr>
        <p:spPr>
          <a:xfrm rot="21174381">
            <a:off x="490405" y="1713896"/>
            <a:ext cx="1303283" cy="238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Overview</a:t>
            </a:r>
          </a:p>
        </p:txBody>
      </p:sp>
      <p:sp>
        <p:nvSpPr>
          <p:cNvPr id="12" name="Rectangle 11"/>
          <p:cNvSpPr/>
          <p:nvPr/>
        </p:nvSpPr>
        <p:spPr>
          <a:xfrm>
            <a:off x="794597" y="2285443"/>
            <a:ext cx="4523637" cy="160666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latin typeface="Adamsky SF" pitchFamily="2" charset="0"/>
              </a:rPr>
              <a:t>Aim- To bowl the ball accurately, under or overarm, at a set of cricket wickets</a:t>
            </a:r>
          </a:p>
          <a:p>
            <a:pPr algn="ctr"/>
            <a:r>
              <a:rPr lang="en-GB" sz="1050" dirty="0">
                <a:solidFill>
                  <a:schemeClr val="tx1"/>
                </a:solidFill>
                <a:latin typeface="Adamsky SF" pitchFamily="2" charset="0"/>
              </a:rPr>
              <a:t>Age Group Differentiation</a:t>
            </a:r>
          </a:p>
          <a:p>
            <a:pPr algn="ctr"/>
            <a:r>
              <a:rPr lang="en-GB" sz="1050" dirty="0">
                <a:solidFill>
                  <a:schemeClr val="tx1"/>
                </a:solidFill>
                <a:latin typeface="Adamsky SF" pitchFamily="2" charset="0"/>
              </a:rPr>
              <a:t>Year group(s)	1/2 – Wickets placed 3 metres away (underarm bowl)	</a:t>
            </a:r>
          </a:p>
          <a:p>
            <a:pPr algn="ctr"/>
            <a:r>
              <a:rPr lang="en-GB" sz="1050" dirty="0">
                <a:solidFill>
                  <a:schemeClr val="tx1"/>
                </a:solidFill>
                <a:latin typeface="Adamsky SF" pitchFamily="2" charset="0"/>
              </a:rPr>
              <a:t>	3/4 – Wickets placed 6 metres away (Y3 underarm, Y4 overarm) 	</a:t>
            </a:r>
          </a:p>
          <a:p>
            <a:pPr algn="ctr"/>
            <a:r>
              <a:rPr lang="en-GB" sz="1050" dirty="0">
                <a:solidFill>
                  <a:schemeClr val="tx1"/>
                </a:solidFill>
                <a:latin typeface="Adamsky SF" pitchFamily="2" charset="0"/>
              </a:rPr>
              <a:t>	5/6 – Wickets placed 8 metres away (overarm bowl)</a:t>
            </a:r>
          </a:p>
        </p:txBody>
      </p:sp>
      <p:sp>
        <p:nvSpPr>
          <p:cNvPr id="14" name="Rectangle 13"/>
          <p:cNvSpPr/>
          <p:nvPr/>
        </p:nvSpPr>
        <p:spPr>
          <a:xfrm rot="21174381">
            <a:off x="6109287" y="249187"/>
            <a:ext cx="1861614" cy="2709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Equipment Needed</a:t>
            </a:r>
          </a:p>
        </p:txBody>
      </p:sp>
      <p:sp>
        <p:nvSpPr>
          <p:cNvPr id="15" name="Rectangle 14"/>
          <p:cNvSpPr/>
          <p:nvPr/>
        </p:nvSpPr>
        <p:spPr>
          <a:xfrm rot="21174381">
            <a:off x="490404" y="4052637"/>
            <a:ext cx="1303283" cy="23833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The Rules</a:t>
            </a:r>
          </a:p>
        </p:txBody>
      </p:sp>
      <p:sp>
        <p:nvSpPr>
          <p:cNvPr id="16" name="Rectangle 15"/>
          <p:cNvSpPr/>
          <p:nvPr/>
        </p:nvSpPr>
        <p:spPr>
          <a:xfrm>
            <a:off x="794597" y="4370537"/>
            <a:ext cx="4523637" cy="1136122"/>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Set up your wickets with 2 red cones, 3m apart,  either side and a cone to bowl from (see diagram)</a:t>
            </a:r>
          </a:p>
          <a:p>
            <a:pPr algn="ctr"/>
            <a:r>
              <a:rPr lang="en-GB" sz="1200" dirty="0">
                <a:solidFill>
                  <a:schemeClr val="tx1"/>
                </a:solidFill>
                <a:latin typeface="Adamsky SF" pitchFamily="2" charset="0"/>
              </a:rPr>
              <a:t>A sponge, tennis ball or wind ball can be used</a:t>
            </a:r>
          </a:p>
          <a:p>
            <a:pPr algn="ctr"/>
            <a:r>
              <a:rPr lang="en-GB" sz="1200" dirty="0">
                <a:solidFill>
                  <a:schemeClr val="tx1"/>
                </a:solidFill>
                <a:latin typeface="Adamsky SF" pitchFamily="2" charset="0"/>
              </a:rPr>
              <a:t>The ball is bowled towards the wickets and points scored depending where the ball goes</a:t>
            </a:r>
          </a:p>
          <a:p>
            <a:pPr algn="ctr"/>
            <a:r>
              <a:rPr lang="en-GB" sz="1200" dirty="0">
                <a:solidFill>
                  <a:schemeClr val="tx1"/>
                </a:solidFill>
                <a:latin typeface="Adamsky SF" pitchFamily="2" charset="0"/>
              </a:rPr>
              <a:t>Bowl 6 balls (i.e., one over) </a:t>
            </a:r>
          </a:p>
        </p:txBody>
      </p:sp>
      <p:sp>
        <p:nvSpPr>
          <p:cNvPr id="30" name="Rectangle 29"/>
          <p:cNvSpPr/>
          <p:nvPr/>
        </p:nvSpPr>
        <p:spPr>
          <a:xfrm>
            <a:off x="6726736" y="676462"/>
            <a:ext cx="2151577" cy="836632"/>
          </a:xfrm>
          <a:prstGeom prst="rect">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1x Tennis Ball (soft ball)</a:t>
            </a:r>
          </a:p>
          <a:p>
            <a:pPr marL="171450" indent="-171450">
              <a:buFont typeface="Wingdings" panose="05000000000000000000" pitchFamily="2" charset="2"/>
              <a:buChar char="q"/>
            </a:pPr>
            <a:r>
              <a:rPr lang="en-GB" sz="1200" dirty="0">
                <a:solidFill>
                  <a:schemeClr val="tx1"/>
                </a:solidFill>
                <a:latin typeface="Adamsky SF" pitchFamily="2" charset="0"/>
              </a:rPr>
              <a:t>1x Wicket</a:t>
            </a:r>
          </a:p>
          <a:p>
            <a:pPr marL="171450" indent="-171450">
              <a:buFont typeface="Wingdings" panose="05000000000000000000" pitchFamily="2" charset="2"/>
              <a:buChar char="q"/>
            </a:pPr>
            <a:r>
              <a:rPr lang="en-GB" sz="1200" dirty="0">
                <a:solidFill>
                  <a:schemeClr val="tx1"/>
                </a:solidFill>
                <a:latin typeface="Adamsky SF" pitchFamily="2" charset="0"/>
              </a:rPr>
              <a:t>2x Red cones, 1x Yellow cone</a:t>
            </a:r>
          </a:p>
        </p:txBody>
      </p:sp>
      <p:sp>
        <p:nvSpPr>
          <p:cNvPr id="31" name="Rectangle 30"/>
          <p:cNvSpPr/>
          <p:nvPr/>
        </p:nvSpPr>
        <p:spPr>
          <a:xfrm rot="21174381">
            <a:off x="6275208" y="1700871"/>
            <a:ext cx="1861614" cy="270946"/>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Scoring &amp; Judging</a:t>
            </a:r>
          </a:p>
        </p:txBody>
      </p:sp>
      <p:sp>
        <p:nvSpPr>
          <p:cNvPr id="32" name="Rectangle 31"/>
          <p:cNvSpPr/>
          <p:nvPr/>
        </p:nvSpPr>
        <p:spPr>
          <a:xfrm>
            <a:off x="6714268" y="2101818"/>
            <a:ext cx="5015277" cy="878130"/>
          </a:xfrm>
          <a:prstGeom prst="rect">
            <a:avLst/>
          </a:prstGeom>
          <a:solidFill>
            <a:schemeClr val="bg1"/>
          </a:solidFill>
          <a:ln w="28575">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10 points scored if the ball bounces once and hits the wickets</a:t>
            </a:r>
          </a:p>
          <a:p>
            <a:pPr algn="ctr"/>
            <a:r>
              <a:rPr lang="en-GB" sz="1200" dirty="0">
                <a:solidFill>
                  <a:schemeClr val="tx1"/>
                </a:solidFill>
                <a:latin typeface="Adamsky SF" pitchFamily="2" charset="0"/>
              </a:rPr>
              <a:t>  5 points are scored if the ball does not bounce and hits the wickets   or bounces more than once and hits the wickets</a:t>
            </a:r>
          </a:p>
          <a:p>
            <a:pPr algn="ctr"/>
            <a:r>
              <a:rPr lang="en-GB" sz="1200" dirty="0">
                <a:solidFill>
                  <a:schemeClr val="tx1"/>
                </a:solidFill>
                <a:latin typeface="Adamsky SF" pitchFamily="2" charset="0"/>
              </a:rPr>
              <a:t>  2 points scored if the ball, bounces once, misses the wickets but passes between the red cones</a:t>
            </a:r>
          </a:p>
        </p:txBody>
      </p:sp>
      <p:graphicFrame>
        <p:nvGraphicFramePr>
          <p:cNvPr id="33" name="Table 32"/>
          <p:cNvGraphicFramePr>
            <a:graphicFrameLocks noGrp="1"/>
          </p:cNvGraphicFramePr>
          <p:nvPr>
            <p:extLst>
              <p:ext uri="{D42A27DB-BD31-4B8C-83A1-F6EECF244321}">
                <p14:modId xmlns:p14="http://schemas.microsoft.com/office/powerpoint/2010/main" val="1935557314"/>
              </p:ext>
            </p:extLst>
          </p:nvPr>
        </p:nvGraphicFramePr>
        <p:xfrm>
          <a:off x="7347904" y="3107274"/>
          <a:ext cx="4088468" cy="1097280"/>
        </p:xfrm>
        <a:graphic>
          <a:graphicData uri="http://schemas.openxmlformats.org/drawingml/2006/table">
            <a:tbl>
              <a:tblPr firstRow="1" bandRow="1">
                <a:tableStyleId>{5940675A-B579-460E-94D1-54222C63F5DA}</a:tableStyleId>
              </a:tblPr>
              <a:tblGrid>
                <a:gridCol w="1022117">
                  <a:extLst>
                    <a:ext uri="{9D8B030D-6E8A-4147-A177-3AD203B41FA5}">
                      <a16:colId xmlns:a16="http://schemas.microsoft.com/office/drawing/2014/main" val="1516137756"/>
                    </a:ext>
                  </a:extLst>
                </a:gridCol>
                <a:gridCol w="1022117">
                  <a:extLst>
                    <a:ext uri="{9D8B030D-6E8A-4147-A177-3AD203B41FA5}">
                      <a16:colId xmlns:a16="http://schemas.microsoft.com/office/drawing/2014/main" val="2263643829"/>
                    </a:ext>
                  </a:extLst>
                </a:gridCol>
                <a:gridCol w="1022117">
                  <a:extLst>
                    <a:ext uri="{9D8B030D-6E8A-4147-A177-3AD203B41FA5}">
                      <a16:colId xmlns:a16="http://schemas.microsoft.com/office/drawing/2014/main" val="1254912180"/>
                    </a:ext>
                  </a:extLst>
                </a:gridCol>
                <a:gridCol w="1022117">
                  <a:extLst>
                    <a:ext uri="{9D8B030D-6E8A-4147-A177-3AD203B41FA5}">
                      <a16:colId xmlns:a16="http://schemas.microsoft.com/office/drawing/2014/main" val="1167667562"/>
                    </a:ext>
                  </a:extLst>
                </a:gridCol>
              </a:tblGrid>
              <a:tr h="237223">
                <a:tc>
                  <a:txBody>
                    <a:bodyPr/>
                    <a:lstStyle/>
                    <a:p>
                      <a:pPr algn="ctr"/>
                      <a:r>
                        <a:rPr lang="en-GB" sz="1200" dirty="0">
                          <a:latin typeface="Adamsky SF" pitchFamily="2" charset="0"/>
                        </a:rPr>
                        <a:t>Year Group</a:t>
                      </a:r>
                    </a:p>
                  </a:txBody>
                  <a:tcPr/>
                </a:tc>
                <a:tc>
                  <a:txBody>
                    <a:bodyPr/>
                    <a:lstStyle/>
                    <a:p>
                      <a:pPr algn="ctr"/>
                      <a:r>
                        <a:rPr lang="en-GB" sz="1200" dirty="0">
                          <a:latin typeface="Adamsky SF" pitchFamily="2" charset="0"/>
                        </a:rPr>
                        <a:t>Bronze</a:t>
                      </a:r>
                    </a:p>
                  </a:txBody>
                  <a:tcPr/>
                </a:tc>
                <a:tc>
                  <a:txBody>
                    <a:bodyPr/>
                    <a:lstStyle/>
                    <a:p>
                      <a:pPr algn="ctr"/>
                      <a:r>
                        <a:rPr lang="en-GB" sz="1200" dirty="0">
                          <a:latin typeface="Adamsky SF" pitchFamily="2" charset="0"/>
                        </a:rPr>
                        <a:t>Silver</a:t>
                      </a:r>
                    </a:p>
                  </a:txBody>
                  <a:tcPr/>
                </a:tc>
                <a:tc>
                  <a:txBody>
                    <a:bodyPr/>
                    <a:lstStyle/>
                    <a:p>
                      <a:pPr algn="ctr"/>
                      <a:r>
                        <a:rPr lang="en-GB" sz="1200" dirty="0">
                          <a:latin typeface="Adamsky SF" pitchFamily="2" charset="0"/>
                        </a:rPr>
                        <a:t>Gold</a:t>
                      </a:r>
                    </a:p>
                  </a:txBody>
                  <a:tcPr/>
                </a:tc>
                <a:extLst>
                  <a:ext uri="{0D108BD9-81ED-4DB2-BD59-A6C34878D82A}">
                    <a16:rowId xmlns:a16="http://schemas.microsoft.com/office/drawing/2014/main" val="1579297867"/>
                  </a:ext>
                </a:extLst>
              </a:tr>
              <a:tr h="180756">
                <a:tc>
                  <a:txBody>
                    <a:bodyPr/>
                    <a:lstStyle/>
                    <a:p>
                      <a:pPr algn="ctr"/>
                      <a:r>
                        <a:rPr lang="en-GB" sz="1200" dirty="0">
                          <a:latin typeface="Adamsky SF" pitchFamily="2" charset="0"/>
                        </a:rPr>
                        <a:t>Years 1 &amp; 2</a:t>
                      </a:r>
                    </a:p>
                  </a:txBody>
                  <a:tcPr/>
                </a:tc>
                <a:tc>
                  <a:txBody>
                    <a:bodyPr/>
                    <a:lstStyle/>
                    <a:p>
                      <a:pPr algn="ctr"/>
                      <a:r>
                        <a:rPr lang="en-GB" sz="1100" dirty="0">
                          <a:latin typeface="Adamsky SF" pitchFamily="2" charset="0"/>
                        </a:rPr>
                        <a:t>10-14</a:t>
                      </a:r>
                    </a:p>
                  </a:txBody>
                  <a:tcPr/>
                </a:tc>
                <a:tc>
                  <a:txBody>
                    <a:bodyPr/>
                    <a:lstStyle/>
                    <a:p>
                      <a:pPr algn="ctr"/>
                      <a:r>
                        <a:rPr lang="en-GB" sz="1100" dirty="0">
                          <a:latin typeface="Adamsky SF" pitchFamily="2" charset="0"/>
                        </a:rPr>
                        <a:t>15-19</a:t>
                      </a:r>
                    </a:p>
                  </a:txBody>
                  <a:tcPr/>
                </a:tc>
                <a:tc>
                  <a:txBody>
                    <a:bodyPr/>
                    <a:lstStyle/>
                    <a:p>
                      <a:pPr algn="ctr"/>
                      <a:r>
                        <a:rPr lang="en-GB" sz="1100" dirty="0">
                          <a:latin typeface="Adamsky SF" pitchFamily="2" charset="0"/>
                        </a:rPr>
                        <a:t>20+</a:t>
                      </a:r>
                    </a:p>
                  </a:txBody>
                  <a:tcPr/>
                </a:tc>
                <a:extLst>
                  <a:ext uri="{0D108BD9-81ED-4DB2-BD59-A6C34878D82A}">
                    <a16:rowId xmlns:a16="http://schemas.microsoft.com/office/drawing/2014/main" val="1736596310"/>
                  </a:ext>
                </a:extLst>
              </a:tr>
              <a:tr h="237223">
                <a:tc>
                  <a:txBody>
                    <a:bodyPr/>
                    <a:lstStyle/>
                    <a:p>
                      <a:pPr algn="ctr"/>
                      <a:r>
                        <a:rPr lang="en-GB" sz="1200" dirty="0">
                          <a:latin typeface="Adamsky SF" pitchFamily="2" charset="0"/>
                        </a:rPr>
                        <a:t>Years 3 &amp; 4</a:t>
                      </a:r>
                    </a:p>
                  </a:txBody>
                  <a:tcPr/>
                </a:tc>
                <a:tc>
                  <a:txBody>
                    <a:bodyPr/>
                    <a:lstStyle/>
                    <a:p>
                      <a:pPr algn="ctr"/>
                      <a:r>
                        <a:rPr lang="en-GB" sz="1100" dirty="0">
                          <a:latin typeface="Adamsky SF" pitchFamily="2" charset="0"/>
                        </a:rPr>
                        <a:t>18-26</a:t>
                      </a:r>
                    </a:p>
                  </a:txBody>
                  <a:tcPr/>
                </a:tc>
                <a:tc>
                  <a:txBody>
                    <a:bodyPr/>
                    <a:lstStyle/>
                    <a:p>
                      <a:pPr algn="ctr"/>
                      <a:r>
                        <a:rPr lang="en-GB" sz="1100" dirty="0">
                          <a:latin typeface="Adamsky SF" pitchFamily="2" charset="0"/>
                        </a:rPr>
                        <a:t>27-34</a:t>
                      </a:r>
                    </a:p>
                  </a:txBody>
                  <a:tcPr/>
                </a:tc>
                <a:tc>
                  <a:txBody>
                    <a:bodyPr/>
                    <a:lstStyle/>
                    <a:p>
                      <a:pPr algn="ctr"/>
                      <a:r>
                        <a:rPr lang="en-GB" sz="1100" dirty="0">
                          <a:latin typeface="Adamsky SF" pitchFamily="2" charset="0"/>
                        </a:rPr>
                        <a:t>35+</a:t>
                      </a:r>
                    </a:p>
                  </a:txBody>
                  <a:tcPr/>
                </a:tc>
                <a:extLst>
                  <a:ext uri="{0D108BD9-81ED-4DB2-BD59-A6C34878D82A}">
                    <a16:rowId xmlns:a16="http://schemas.microsoft.com/office/drawing/2014/main" val="2609240983"/>
                  </a:ext>
                </a:extLst>
              </a:tr>
              <a:tr h="237223">
                <a:tc>
                  <a:txBody>
                    <a:bodyPr/>
                    <a:lstStyle/>
                    <a:p>
                      <a:pPr algn="ctr"/>
                      <a:r>
                        <a:rPr lang="en-GB" sz="1200" dirty="0">
                          <a:latin typeface="Adamsky SF" pitchFamily="2" charset="0"/>
                        </a:rPr>
                        <a:t>Years 5 &amp; 6</a:t>
                      </a:r>
                    </a:p>
                  </a:txBody>
                  <a:tcPr/>
                </a:tc>
                <a:tc>
                  <a:txBody>
                    <a:bodyPr/>
                    <a:lstStyle/>
                    <a:p>
                      <a:pPr algn="ctr"/>
                      <a:r>
                        <a:rPr lang="en-GB" sz="1100" dirty="0">
                          <a:latin typeface="Adamsky SF" pitchFamily="2" charset="0"/>
                        </a:rPr>
                        <a:t>23-33</a:t>
                      </a:r>
                    </a:p>
                  </a:txBody>
                  <a:tcPr/>
                </a:tc>
                <a:tc>
                  <a:txBody>
                    <a:bodyPr/>
                    <a:lstStyle/>
                    <a:p>
                      <a:pPr algn="ctr"/>
                      <a:r>
                        <a:rPr lang="en-GB" sz="1100" dirty="0">
                          <a:latin typeface="Adamsky SF" pitchFamily="2" charset="0"/>
                        </a:rPr>
                        <a:t>34-44</a:t>
                      </a:r>
                    </a:p>
                  </a:txBody>
                  <a:tcPr/>
                </a:tc>
                <a:tc>
                  <a:txBody>
                    <a:bodyPr/>
                    <a:lstStyle/>
                    <a:p>
                      <a:pPr algn="ctr"/>
                      <a:r>
                        <a:rPr lang="en-GB" sz="1100" dirty="0">
                          <a:latin typeface="Adamsky SF" pitchFamily="2" charset="0"/>
                        </a:rPr>
                        <a:t>45+</a:t>
                      </a:r>
                    </a:p>
                  </a:txBody>
                  <a:tcPr/>
                </a:tc>
                <a:extLst>
                  <a:ext uri="{0D108BD9-81ED-4DB2-BD59-A6C34878D82A}">
                    <a16:rowId xmlns:a16="http://schemas.microsoft.com/office/drawing/2014/main" val="517981358"/>
                  </a:ext>
                </a:extLst>
              </a:tr>
            </a:tbl>
          </a:graphicData>
        </a:graphic>
      </p:graphicFrame>
      <p:sp>
        <p:nvSpPr>
          <p:cNvPr id="34" name="Rectangle 33"/>
          <p:cNvSpPr/>
          <p:nvPr/>
        </p:nvSpPr>
        <p:spPr>
          <a:xfrm rot="21174381">
            <a:off x="6417097" y="4374082"/>
            <a:ext cx="1861614" cy="2709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damsky SF" pitchFamily="2" charset="0"/>
              </a:rPr>
              <a:t>Make it easier/harder</a:t>
            </a:r>
          </a:p>
        </p:txBody>
      </p:sp>
      <p:sp>
        <p:nvSpPr>
          <p:cNvPr id="35" name="Rectangle 34"/>
          <p:cNvSpPr/>
          <p:nvPr/>
        </p:nvSpPr>
        <p:spPr>
          <a:xfrm>
            <a:off x="6714268" y="4812156"/>
            <a:ext cx="5015277" cy="694503"/>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0000"/>
                </a:solidFill>
                <a:latin typeface="Adamsky SF" pitchFamily="2" charset="0"/>
              </a:rPr>
              <a:t>Easier- Move closer to the wickets. Make the target zones larger</a:t>
            </a:r>
          </a:p>
          <a:p>
            <a:pPr algn="ctr"/>
            <a:r>
              <a:rPr lang="en-GB" sz="1200" dirty="0">
                <a:solidFill>
                  <a:srgbClr val="00B050"/>
                </a:solidFill>
                <a:latin typeface="Adamsky SF" pitchFamily="2" charset="0"/>
              </a:rPr>
              <a:t>Harder-Move further away from the wickets. Make the target zones smaller</a:t>
            </a:r>
          </a:p>
        </p:txBody>
      </p:sp>
      <p:sp>
        <p:nvSpPr>
          <p:cNvPr id="36" name="Rectangle 35"/>
          <p:cNvSpPr/>
          <p:nvPr/>
        </p:nvSpPr>
        <p:spPr>
          <a:xfrm rot="21174381">
            <a:off x="8887918" y="154813"/>
            <a:ext cx="1861614" cy="270946"/>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damsky SF" pitchFamily="2" charset="0"/>
              </a:rPr>
              <a:t>How to improve?</a:t>
            </a:r>
          </a:p>
        </p:txBody>
      </p:sp>
      <p:sp>
        <p:nvSpPr>
          <p:cNvPr id="37" name="Rectangle 36"/>
          <p:cNvSpPr/>
          <p:nvPr/>
        </p:nvSpPr>
        <p:spPr>
          <a:xfrm>
            <a:off x="9051603" y="657583"/>
            <a:ext cx="2677942" cy="836632"/>
          </a:xfrm>
          <a:prstGeom prst="rect">
            <a:avLst/>
          </a:prstGeom>
          <a:solidFill>
            <a:schemeClr val="bg1"/>
          </a:solid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q"/>
            </a:pPr>
            <a:r>
              <a:rPr lang="en-GB" sz="1200" dirty="0">
                <a:solidFill>
                  <a:schemeClr val="tx1"/>
                </a:solidFill>
                <a:latin typeface="Adamsky SF" pitchFamily="2" charset="0"/>
              </a:rPr>
              <a:t>Aim for the target. Take one step with your weak foot when you bowl</a:t>
            </a:r>
          </a:p>
        </p:txBody>
      </p:sp>
      <p:pic>
        <p:nvPicPr>
          <p:cNvPr id="10" name="Picture 9"/>
          <p:cNvPicPr>
            <a:picLocks noChangeAspect="1"/>
          </p:cNvPicPr>
          <p:nvPr/>
        </p:nvPicPr>
        <p:blipFill>
          <a:blip r:embed="rId4"/>
          <a:stretch>
            <a:fillRect/>
          </a:stretch>
        </p:blipFill>
        <p:spPr>
          <a:xfrm>
            <a:off x="2346461" y="854296"/>
            <a:ext cx="2256912" cy="1317595"/>
          </a:xfrm>
          <a:prstGeom prst="rect">
            <a:avLst/>
          </a:prstGeom>
        </p:spPr>
      </p:pic>
      <p:pic>
        <p:nvPicPr>
          <p:cNvPr id="11" name="Picture 10"/>
          <p:cNvPicPr>
            <a:picLocks noChangeAspect="1"/>
          </p:cNvPicPr>
          <p:nvPr/>
        </p:nvPicPr>
        <p:blipFill>
          <a:blip r:embed="rId5"/>
          <a:stretch>
            <a:fillRect/>
          </a:stretch>
        </p:blipFill>
        <p:spPr>
          <a:xfrm>
            <a:off x="220119" y="60741"/>
            <a:ext cx="1434930" cy="1402680"/>
          </a:xfrm>
          <a:prstGeom prst="rect">
            <a:avLst/>
          </a:prstGeom>
        </p:spPr>
      </p:pic>
    </p:spTree>
    <p:extLst>
      <p:ext uri="{BB962C8B-B14F-4D97-AF65-F5344CB8AC3E}">
        <p14:creationId xmlns:p14="http://schemas.microsoft.com/office/powerpoint/2010/main" val="381356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2258</Words>
  <Application>Microsoft Office PowerPoint</Application>
  <PresentationFormat>Widescreen</PresentationFormat>
  <Paragraphs>322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Adamsky SF</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Voice</dc:creator>
  <cp:lastModifiedBy>Nathan Jones</cp:lastModifiedBy>
  <cp:revision>19</cp:revision>
  <dcterms:created xsi:type="dcterms:W3CDTF">2021-12-09T12:12:54Z</dcterms:created>
  <dcterms:modified xsi:type="dcterms:W3CDTF">2022-01-06T17:43:36Z</dcterms:modified>
</cp:coreProperties>
</file>